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63" r:id="rId2"/>
    <p:sldId id="264" r:id="rId3"/>
    <p:sldId id="282" r:id="rId4"/>
    <p:sldId id="265" r:id="rId5"/>
    <p:sldId id="271" r:id="rId6"/>
    <p:sldId id="270" r:id="rId7"/>
    <p:sldId id="272" r:id="rId8"/>
    <p:sldId id="288" r:id="rId9"/>
    <p:sldId id="289" r:id="rId10"/>
    <p:sldId id="273" r:id="rId11"/>
    <p:sldId id="274" r:id="rId12"/>
    <p:sldId id="275" r:id="rId13"/>
    <p:sldId id="276" r:id="rId14"/>
    <p:sldId id="277" r:id="rId15"/>
    <p:sldId id="278" r:id="rId16"/>
    <p:sldId id="279" r:id="rId17"/>
    <p:sldId id="280" r:id="rId18"/>
    <p:sldId id="281" r:id="rId19"/>
    <p:sldId id="283" r:id="rId20"/>
    <p:sldId id="284" r:id="rId21"/>
    <p:sldId id="285" r:id="rId22"/>
    <p:sldId id="286" r:id="rId23"/>
    <p:sldId id="287" r:id="rId24"/>
    <p:sldId id="290" r:id="rId25"/>
    <p:sldId id="291" r:id="rId26"/>
    <p:sldId id="293" r:id="rId27"/>
    <p:sldId id="292" r:id="rId28"/>
    <p:sldId id="294" r:id="rId29"/>
    <p:sldId id="295" r:id="rId30"/>
    <p:sldId id="296" r:id="rId31"/>
    <p:sldId id="297" r:id="rId32"/>
    <p:sldId id="298" r:id="rId33"/>
    <p:sldId id="299" r:id="rId34"/>
    <p:sldId id="300" r:id="rId35"/>
    <p:sldId id="301" r:id="rId36"/>
    <p:sldId id="302" r:id="rId37"/>
    <p:sldId id="304" r:id="rId38"/>
    <p:sldId id="305" r:id="rId39"/>
    <p:sldId id="303" r:id="rId40"/>
    <p:sldId id="306" r:id="rId41"/>
    <p:sldId id="307" r:id="rId42"/>
    <p:sldId id="308" r:id="rId43"/>
    <p:sldId id="309" r:id="rId44"/>
    <p:sldId id="310" r:id="rId45"/>
    <p:sldId id="311" r:id="rId46"/>
    <p:sldId id="312" r:id="rId47"/>
    <p:sldId id="316" r:id="rId48"/>
    <p:sldId id="313" r:id="rId49"/>
    <p:sldId id="314" r:id="rId50"/>
    <p:sldId id="315" r:id="rId51"/>
    <p:sldId id="317" r:id="rId52"/>
    <p:sldId id="318" r:id="rId53"/>
    <p:sldId id="319" r:id="rId54"/>
    <p:sldId id="320" r:id="rId55"/>
    <p:sldId id="321" r:id="rId56"/>
    <p:sldId id="322" r:id="rId57"/>
    <p:sldId id="323" r:id="rId58"/>
    <p:sldId id="324" r:id="rId59"/>
    <p:sldId id="26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Dorman" initials="PD" lastIdx="1" clrIdx="0">
    <p:extLst>
      <p:ext uri="{19B8F6BF-5375-455C-9EA6-DF929625EA0E}">
        <p15:presenceInfo xmlns:p15="http://schemas.microsoft.com/office/powerpoint/2012/main" userId="f42c65e9778171f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23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49" autoAdjust="0"/>
  </p:normalViewPr>
  <p:slideViewPr>
    <p:cSldViewPr snapToGrid="0">
      <p:cViewPr varScale="1">
        <p:scale>
          <a:sx n="63" d="100"/>
          <a:sy n="63" d="100"/>
        </p:scale>
        <p:origin x="80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B41AE1-0F2C-4A8E-A00A-BDF7CFC52C37}" type="datetimeFigureOut">
              <a:rPr lang="en-GB" smtClean="0"/>
              <a:t>03/03/2019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A9C4B4-CE5D-455D-B186-AE552F0F64FE}" type="slidenum">
              <a:rPr lang="en-GB" smtClean="0"/>
              <a:t>‹#›</a:t>
            </a:fld>
            <a:endParaRPr lang="en-GB"/>
          </a:p>
        </p:txBody>
      </p:sp>
    </p:spTree>
    <p:extLst>
      <p:ext uri="{BB962C8B-B14F-4D97-AF65-F5344CB8AC3E}">
        <p14:creationId xmlns:p14="http://schemas.microsoft.com/office/powerpoint/2010/main" val="4228067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24D4C58-ECA2-4B5B-9475-E9E374DDABAB}" type="datetimeFigureOut">
              <a:rPr lang="en-GB" smtClean="0"/>
              <a:t>03/03/2019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2CAC058-74E2-41BC-BFF6-61FCA27EAFAA}" type="slidenum">
              <a:rPr lang="en-GB" smtClean="0"/>
              <a:t>‹#›</a:t>
            </a:fld>
            <a:endParaRPr lang="en-GB"/>
          </a:p>
        </p:txBody>
      </p:sp>
    </p:spTree>
    <p:extLst>
      <p:ext uri="{BB962C8B-B14F-4D97-AF65-F5344CB8AC3E}">
        <p14:creationId xmlns:p14="http://schemas.microsoft.com/office/powerpoint/2010/main" val="788300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24D4C58-ECA2-4B5B-9475-E9E374DDABAB}" type="datetimeFigureOut">
              <a:rPr lang="en-GB" smtClean="0"/>
              <a:t>03/03/2019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2CAC058-74E2-41BC-BFF6-61FCA27EAFAA}" type="slidenum">
              <a:rPr lang="en-GB" smtClean="0"/>
              <a:t>‹#›</a:t>
            </a:fld>
            <a:endParaRPr lang="en-GB"/>
          </a:p>
        </p:txBody>
      </p:sp>
    </p:spTree>
    <p:extLst>
      <p:ext uri="{BB962C8B-B14F-4D97-AF65-F5344CB8AC3E}">
        <p14:creationId xmlns:p14="http://schemas.microsoft.com/office/powerpoint/2010/main" val="4007583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24D4C58-ECA2-4B5B-9475-E9E374DDABAB}" type="datetimeFigureOut">
              <a:rPr lang="en-GB" smtClean="0"/>
              <a:t>03/03/2019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2CAC058-74E2-41BC-BFF6-61FCA27EAFAA}" type="slidenum">
              <a:rPr lang="en-GB" smtClean="0"/>
              <a:t>‹#›</a:t>
            </a:fld>
            <a:endParaRPr lang="en-GB"/>
          </a:p>
        </p:txBody>
      </p:sp>
    </p:spTree>
    <p:extLst>
      <p:ext uri="{BB962C8B-B14F-4D97-AF65-F5344CB8AC3E}">
        <p14:creationId xmlns:p14="http://schemas.microsoft.com/office/powerpoint/2010/main" val="3835936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24D4C58-ECA2-4B5B-9475-E9E374DDABAB}" type="datetimeFigureOut">
              <a:rPr lang="en-GB" smtClean="0"/>
              <a:t>03/03/2019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2CAC058-74E2-41BC-BFF6-61FCA27EAFAA}" type="slidenum">
              <a:rPr lang="en-GB" smtClean="0"/>
              <a:t>‹#›</a:t>
            </a:fld>
            <a:endParaRPr lang="en-GB"/>
          </a:p>
        </p:txBody>
      </p:sp>
    </p:spTree>
    <p:extLst>
      <p:ext uri="{BB962C8B-B14F-4D97-AF65-F5344CB8AC3E}">
        <p14:creationId xmlns:p14="http://schemas.microsoft.com/office/powerpoint/2010/main" val="359495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24D4C58-ECA2-4B5B-9475-E9E374DDABAB}" type="datetimeFigureOut">
              <a:rPr lang="en-GB" smtClean="0"/>
              <a:t>03/03/2019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2CAC058-74E2-41BC-BFF6-61FCA27EAFAA}" type="slidenum">
              <a:rPr lang="en-GB" smtClean="0"/>
              <a:t>‹#›</a:t>
            </a:fld>
            <a:endParaRPr lang="en-GB"/>
          </a:p>
        </p:txBody>
      </p:sp>
    </p:spTree>
    <p:extLst>
      <p:ext uri="{BB962C8B-B14F-4D97-AF65-F5344CB8AC3E}">
        <p14:creationId xmlns:p14="http://schemas.microsoft.com/office/powerpoint/2010/main" val="4160119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124D4C58-ECA2-4B5B-9475-E9E374DDABAB}" type="datetimeFigureOut">
              <a:rPr lang="en-GB" smtClean="0"/>
              <a:t>03/03/2019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2CAC058-74E2-41BC-BFF6-61FCA27EAFAA}" type="slidenum">
              <a:rPr lang="en-GB" smtClean="0"/>
              <a:t>‹#›</a:t>
            </a:fld>
            <a:endParaRPr lang="en-GB"/>
          </a:p>
        </p:txBody>
      </p:sp>
    </p:spTree>
    <p:extLst>
      <p:ext uri="{BB962C8B-B14F-4D97-AF65-F5344CB8AC3E}">
        <p14:creationId xmlns:p14="http://schemas.microsoft.com/office/powerpoint/2010/main" val="3573737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124D4C58-ECA2-4B5B-9475-E9E374DDABAB}" type="datetimeFigureOut">
              <a:rPr lang="en-GB" smtClean="0"/>
              <a:t>03/03/2019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2CAC058-74E2-41BC-BFF6-61FCA27EAFAA}" type="slidenum">
              <a:rPr lang="en-GB" smtClean="0"/>
              <a:t>‹#›</a:t>
            </a:fld>
            <a:endParaRPr lang="en-GB"/>
          </a:p>
        </p:txBody>
      </p:sp>
    </p:spTree>
    <p:extLst>
      <p:ext uri="{BB962C8B-B14F-4D97-AF65-F5344CB8AC3E}">
        <p14:creationId xmlns:p14="http://schemas.microsoft.com/office/powerpoint/2010/main" val="199978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124D4C58-ECA2-4B5B-9475-E9E374DDABAB}" type="datetimeFigureOut">
              <a:rPr lang="en-GB" smtClean="0"/>
              <a:t>03/03/2019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2CAC058-74E2-41BC-BFF6-61FCA27EAFAA}" type="slidenum">
              <a:rPr lang="en-GB" smtClean="0"/>
              <a:t>‹#›</a:t>
            </a:fld>
            <a:endParaRPr lang="en-GB"/>
          </a:p>
        </p:txBody>
      </p:sp>
    </p:spTree>
    <p:extLst>
      <p:ext uri="{BB962C8B-B14F-4D97-AF65-F5344CB8AC3E}">
        <p14:creationId xmlns:p14="http://schemas.microsoft.com/office/powerpoint/2010/main" val="2749828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4D4C58-ECA2-4B5B-9475-E9E374DDABAB}" type="datetimeFigureOut">
              <a:rPr lang="en-GB" smtClean="0"/>
              <a:t>03/03/2019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2CAC058-74E2-41BC-BFF6-61FCA27EAFAA}" type="slidenum">
              <a:rPr lang="en-GB" smtClean="0"/>
              <a:t>‹#›</a:t>
            </a:fld>
            <a:endParaRPr lang="en-GB"/>
          </a:p>
        </p:txBody>
      </p:sp>
    </p:spTree>
    <p:extLst>
      <p:ext uri="{BB962C8B-B14F-4D97-AF65-F5344CB8AC3E}">
        <p14:creationId xmlns:p14="http://schemas.microsoft.com/office/powerpoint/2010/main" val="483819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4D4C58-ECA2-4B5B-9475-E9E374DDABAB}" type="datetimeFigureOut">
              <a:rPr lang="en-GB" smtClean="0"/>
              <a:t>03/03/2019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2CAC058-74E2-41BC-BFF6-61FCA27EAFAA}" type="slidenum">
              <a:rPr lang="en-GB" smtClean="0"/>
              <a:t>‹#›</a:t>
            </a:fld>
            <a:endParaRPr lang="en-GB"/>
          </a:p>
        </p:txBody>
      </p:sp>
    </p:spTree>
    <p:extLst>
      <p:ext uri="{BB962C8B-B14F-4D97-AF65-F5344CB8AC3E}">
        <p14:creationId xmlns:p14="http://schemas.microsoft.com/office/powerpoint/2010/main" val="1234219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4D4C58-ECA2-4B5B-9475-E9E374DDABAB}" type="datetimeFigureOut">
              <a:rPr lang="en-GB" smtClean="0"/>
              <a:t>03/03/2019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2CAC058-74E2-41BC-BFF6-61FCA27EAFAA}" type="slidenum">
              <a:rPr lang="en-GB" smtClean="0"/>
              <a:t>‹#›</a:t>
            </a:fld>
            <a:endParaRPr lang="en-GB"/>
          </a:p>
        </p:txBody>
      </p:sp>
    </p:spTree>
    <p:extLst>
      <p:ext uri="{BB962C8B-B14F-4D97-AF65-F5344CB8AC3E}">
        <p14:creationId xmlns:p14="http://schemas.microsoft.com/office/powerpoint/2010/main" val="687359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4D4C58-ECA2-4B5B-9475-E9E374DDABAB}" type="datetimeFigureOut">
              <a:rPr lang="en-GB" smtClean="0"/>
              <a:t>03/03/2019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CAC058-74E2-41BC-BFF6-61FCA27EAFAA}" type="slidenum">
              <a:rPr lang="en-GB" smtClean="0"/>
              <a:t>‹#›</a:t>
            </a:fld>
            <a:endParaRPr lang="en-GB"/>
          </a:p>
        </p:txBody>
      </p:sp>
    </p:spTree>
    <p:extLst>
      <p:ext uri="{BB962C8B-B14F-4D97-AF65-F5344CB8AC3E}">
        <p14:creationId xmlns:p14="http://schemas.microsoft.com/office/powerpoint/2010/main" val="31073164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www.flickr.com/photos/gandalfsgallery/5918135136"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tackoverflow.com/questions/13943905/using-svg-for-additive-color-mixing-additive-blendi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s://uxplanet.org/color-glossary-for-designers-terms-and-definitions-1a65549804bd" TargetMode="External"/><Relationship Id="rId3" Type="http://schemas.openxmlformats.org/officeDocument/2006/relationships/hyperlink" Target="https://www.designyourway.net/blog/design/colors-and-contrast-in-user-interface-design/" TargetMode="External"/><Relationship Id="rId7" Type="http://schemas.openxmlformats.org/officeDocument/2006/relationships/hyperlink" Target="https://graf1x.com/color-psychology-emotion-meaning-poster/" TargetMode="Externa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www.colour-affects.co.uk/psychological-properties-of-colours" TargetMode="External"/><Relationship Id="rId5" Type="http://schemas.openxmlformats.org/officeDocument/2006/relationships/hyperlink" Target="https://vanseodesign.com/web-design/hue-saturation-and-lightness/" TargetMode="External"/><Relationship Id="rId4" Type="http://schemas.openxmlformats.org/officeDocument/2006/relationships/hyperlink" Target="https://www.thoughtco.com/tints-tones-and-shades-3862946"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www.tigercolor.com/color-lab/color-theory/color-theory-intro.htm#tints_shades_tones" TargetMode="External"/><Relationship Id="rId3" Type="http://schemas.openxmlformats.org/officeDocument/2006/relationships/hyperlink" Target="https://www.rocketstock.com/blog/color-theory-for-motion-design/" TargetMode="External"/><Relationship Id="rId7" Type="http://schemas.openxmlformats.org/officeDocument/2006/relationships/hyperlink" Target="https://www.designersinsights.com/designer-resources/understanding-color-models/" TargetMode="Externa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s://www.nickkolenda.com/color-psychology/" TargetMode="External"/><Relationship Id="rId5" Type="http://schemas.openxmlformats.org/officeDocument/2006/relationships/hyperlink" Target="http://web.mst.edu/~rhall/web_design/color_mixing.html" TargetMode="External"/><Relationship Id="rId4" Type="http://schemas.openxmlformats.org/officeDocument/2006/relationships/hyperlink" Target="https://color-wheel-artist.com/hue/"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speckyboy.com/beginners-guide-to-using-the-power-of-color-in-web-design/" TargetMode="Externa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s://www.colorpsychology.org/" TargetMode="External"/><Relationship Id="rId5" Type="http://schemas.openxmlformats.org/officeDocument/2006/relationships/hyperlink" Target="https://neilpatel.com/blog/art-of-color-coordination/" TargetMode="External"/><Relationship Id="rId4" Type="http://schemas.openxmlformats.org/officeDocument/2006/relationships/hyperlink" Target="https://www.fastcompany.com/3028378/what-your-logos-color-says-about-your-company-infographic"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9199" y="2333308"/>
            <a:ext cx="5047750" cy="2204642"/>
          </a:xfrm>
          <a:prstGeom prst="rect">
            <a:avLst/>
          </a:prstGeom>
        </p:spPr>
      </p:pic>
      <p:sp>
        <p:nvSpPr>
          <p:cNvPr id="6" name="TextBox 5"/>
          <p:cNvSpPr txBox="1"/>
          <p:nvPr/>
        </p:nvSpPr>
        <p:spPr>
          <a:xfrm>
            <a:off x="418549" y="2966741"/>
            <a:ext cx="4177939" cy="923330"/>
          </a:xfrm>
          <a:prstGeom prst="rect">
            <a:avLst/>
          </a:prstGeom>
          <a:noFill/>
        </p:spPr>
        <p:txBody>
          <a:bodyPr wrap="none" rtlCol="0">
            <a:spAutoFit/>
          </a:bodyPr>
          <a:lstStyle/>
          <a:p>
            <a:r>
              <a:rPr lang="en-GB" sz="5400" dirty="0">
                <a:solidFill>
                  <a:srgbClr val="AC238D"/>
                </a:solidFill>
              </a:rPr>
              <a:t>Colour Theory</a:t>
            </a:r>
            <a:endParaRPr lang="en-GB" sz="4000" dirty="0">
              <a:solidFill>
                <a:srgbClr val="AC238D"/>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367238" y="2038053"/>
            <a:ext cx="3704036" cy="3704036"/>
          </a:xfrm>
          <a:prstGeom prst="rect">
            <a:avLst/>
          </a:prstGeom>
        </p:spPr>
      </p:pic>
    </p:spTree>
    <p:extLst>
      <p:ext uri="{BB962C8B-B14F-4D97-AF65-F5344CB8AC3E}">
        <p14:creationId xmlns:p14="http://schemas.microsoft.com/office/powerpoint/2010/main" val="146317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4.07407E-6 L 0.36941 -0.39676 " pathEditMode="relative" rAng="0" ptsTypes="AA">
                                      <p:cBhvr>
                                        <p:cTn id="6" dur="2000" fill="hold"/>
                                        <p:tgtEl>
                                          <p:spTgt spid="4"/>
                                        </p:tgtEl>
                                        <p:attrNameLst>
                                          <p:attrName>ppt_x</p:attrName>
                                          <p:attrName>ppt_y</p:attrName>
                                        </p:attrNameLst>
                                      </p:cBhvr>
                                      <p:rCtr x="18464" y="-19838"/>
                                    </p:animMotion>
                                  </p:childTnLst>
                                </p:cTn>
                              </p:par>
                              <p:par>
                                <p:cTn id="7" presetID="6" presetClass="emph" presetSubtype="0" fill="hold" nodeType="withEffect">
                                  <p:stCondLst>
                                    <p:cond delay="0"/>
                                  </p:stCondLst>
                                  <p:childTnLst>
                                    <p:animScale>
                                      <p:cBhvr>
                                        <p:cTn id="8" dur="2000" fill="hold"/>
                                        <p:tgtEl>
                                          <p:spTgt spid="4"/>
                                        </p:tgtEl>
                                      </p:cBhvr>
                                      <p:by x="50000" y="50000"/>
                                    </p:animScale>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1860446" cy="461665"/>
          </a:xfrm>
          <a:prstGeom prst="rect">
            <a:avLst/>
          </a:prstGeom>
          <a:noFill/>
        </p:spPr>
        <p:txBody>
          <a:bodyPr wrap="none" rtlCol="0">
            <a:spAutoFit/>
          </a:bodyPr>
          <a:lstStyle/>
          <a:p>
            <a:r>
              <a:rPr lang="en-GB" sz="2400" b="1" dirty="0">
                <a:solidFill>
                  <a:srgbClr val="AC238D"/>
                </a:solidFill>
              </a:rPr>
              <a:t>Colour Terms</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200" y="1927341"/>
            <a:ext cx="10555358" cy="4524315"/>
          </a:xfrm>
          <a:prstGeom prst="rect">
            <a:avLst/>
          </a:prstGeom>
        </p:spPr>
        <p:txBody>
          <a:bodyPr wrap="square">
            <a:spAutoFit/>
          </a:bodyPr>
          <a:lstStyle/>
          <a:p>
            <a:pPr algn="just"/>
            <a:r>
              <a:rPr lang="en-GB" sz="2400" dirty="0"/>
              <a:t>When using colours it is important to understand the different terms used. Terminology has evolved to help understand and discuss human responses to colour and its uses. Colours can be measured and classified in terms of various properties, including:</a:t>
            </a:r>
          </a:p>
          <a:p>
            <a:pPr algn="just"/>
            <a:endParaRPr lang="en-GB" sz="2400" b="1" dirty="0"/>
          </a:p>
          <a:p>
            <a:pPr marL="2628900" lvl="5" indent="-342900" algn="just">
              <a:buClr>
                <a:srgbClr val="AC238D"/>
              </a:buClr>
              <a:buFont typeface="Arial" panose="020B0604020202020204" pitchFamily="34" charset="0"/>
              <a:buChar char="•"/>
            </a:pPr>
            <a:r>
              <a:rPr lang="en-GB" sz="2400" dirty="0"/>
              <a:t>Colour</a:t>
            </a:r>
          </a:p>
          <a:p>
            <a:pPr marL="2628900" lvl="5" indent="-342900" algn="just">
              <a:buClr>
                <a:srgbClr val="AC238D"/>
              </a:buClr>
              <a:buFont typeface="Arial" panose="020B0604020202020204" pitchFamily="34" charset="0"/>
              <a:buChar char="•"/>
            </a:pPr>
            <a:r>
              <a:rPr lang="en-GB" sz="2400" dirty="0"/>
              <a:t>Hue</a:t>
            </a:r>
          </a:p>
          <a:p>
            <a:pPr marL="2628900" lvl="5" indent="-342900" algn="just">
              <a:buClr>
                <a:srgbClr val="AC238D"/>
              </a:buClr>
              <a:buFont typeface="Arial" panose="020B0604020202020204" pitchFamily="34" charset="0"/>
              <a:buChar char="•"/>
            </a:pPr>
            <a:r>
              <a:rPr lang="en-GB" sz="2400" dirty="0"/>
              <a:t>Saturation(Intensity)</a:t>
            </a:r>
          </a:p>
          <a:p>
            <a:pPr marL="2628900" lvl="5" indent="-342900" algn="just">
              <a:buClr>
                <a:srgbClr val="AC238D"/>
              </a:buClr>
              <a:buFont typeface="Arial" panose="020B0604020202020204" pitchFamily="34" charset="0"/>
              <a:buChar char="•"/>
            </a:pPr>
            <a:r>
              <a:rPr lang="en-GB" sz="2400" dirty="0"/>
              <a:t>Shade</a:t>
            </a:r>
          </a:p>
          <a:p>
            <a:pPr marL="2628900" lvl="5" indent="-342900" algn="just">
              <a:buClr>
                <a:srgbClr val="AC238D"/>
              </a:buClr>
              <a:buFont typeface="Arial" panose="020B0604020202020204" pitchFamily="34" charset="0"/>
              <a:buChar char="•"/>
            </a:pPr>
            <a:r>
              <a:rPr lang="en-GB" sz="2400" dirty="0"/>
              <a:t>Tone</a:t>
            </a:r>
          </a:p>
          <a:p>
            <a:pPr marL="2628900" lvl="5" indent="-342900" algn="just">
              <a:buClr>
                <a:srgbClr val="AC238D"/>
              </a:buClr>
              <a:buFont typeface="Arial" panose="020B0604020202020204" pitchFamily="34" charset="0"/>
              <a:buChar char="•"/>
            </a:pPr>
            <a:r>
              <a:rPr lang="en-GB" sz="2400" dirty="0"/>
              <a:t>Tint</a:t>
            </a:r>
          </a:p>
          <a:p>
            <a:pPr marL="2628900" lvl="5" indent="-342900" algn="just">
              <a:buClr>
                <a:srgbClr val="AC238D"/>
              </a:buClr>
              <a:buFont typeface="Arial" panose="020B0604020202020204" pitchFamily="34" charset="0"/>
              <a:buChar char="•"/>
            </a:pPr>
            <a:r>
              <a:rPr lang="en-GB" sz="2400" dirty="0"/>
              <a:t>Value</a:t>
            </a:r>
          </a:p>
        </p:txBody>
      </p:sp>
      <p:pic>
        <p:nvPicPr>
          <p:cNvPr id="3" name="Picture 2">
            <a:extLst>
              <a:ext uri="{FF2B5EF4-FFF2-40B4-BE49-F238E27FC236}">
                <a16:creationId xmlns:a16="http://schemas.microsoft.com/office/drawing/2014/main" id="{49EF2BD1-D965-4089-93B1-5E7C73B562D3}"/>
              </a:ext>
            </a:extLst>
          </p:cNvPr>
          <p:cNvPicPr>
            <a:picLocks noChangeAspect="1"/>
          </p:cNvPicPr>
          <p:nvPr/>
        </p:nvPicPr>
        <p:blipFill>
          <a:blip r:embed="rId3"/>
          <a:stretch>
            <a:fillRect/>
          </a:stretch>
        </p:blipFill>
        <p:spPr>
          <a:xfrm>
            <a:off x="7865881" y="3207434"/>
            <a:ext cx="3299514" cy="3510316"/>
          </a:xfrm>
          <a:prstGeom prst="rect">
            <a:avLst/>
          </a:prstGeom>
        </p:spPr>
      </p:pic>
    </p:spTree>
    <p:extLst>
      <p:ext uri="{BB962C8B-B14F-4D97-AF65-F5344CB8AC3E}">
        <p14:creationId xmlns:p14="http://schemas.microsoft.com/office/powerpoint/2010/main" val="1376418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936060" cy="461665"/>
          </a:xfrm>
          <a:prstGeom prst="rect">
            <a:avLst/>
          </a:prstGeom>
          <a:noFill/>
        </p:spPr>
        <p:txBody>
          <a:bodyPr wrap="none" rtlCol="0">
            <a:spAutoFit/>
          </a:bodyPr>
          <a:lstStyle/>
          <a:p>
            <a:r>
              <a:rPr lang="en-GB" sz="2400" b="1" dirty="0">
                <a:solidFill>
                  <a:srgbClr val="AC238D"/>
                </a:solidFill>
              </a:rPr>
              <a:t>Colour Terms - Colour</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200" y="1927341"/>
            <a:ext cx="10555358" cy="3046988"/>
          </a:xfrm>
          <a:prstGeom prst="rect">
            <a:avLst/>
          </a:prstGeom>
        </p:spPr>
        <p:txBody>
          <a:bodyPr wrap="square">
            <a:spAutoFit/>
          </a:bodyPr>
          <a:lstStyle/>
          <a:p>
            <a:pPr algn="just"/>
            <a:r>
              <a:rPr lang="en-GB" sz="2400" dirty="0"/>
              <a:t>Before we step any further, it’s important to figure out the essence of colour itself. The Collins English dictionary defines it as “</a:t>
            </a:r>
            <a:r>
              <a:rPr lang="en-GB" sz="2400" i="1" dirty="0"/>
              <a:t>The colour of something is the appearance that it has as a result of the way in which it reflects light. Red, blue, and green are colours</a:t>
            </a:r>
            <a:r>
              <a:rPr lang="en-GB" sz="2400" dirty="0"/>
              <a:t>”. </a:t>
            </a:r>
          </a:p>
          <a:p>
            <a:pPr algn="just"/>
            <a:endParaRPr lang="en-GB" sz="2400" dirty="0"/>
          </a:p>
          <a:p>
            <a:pPr algn="just"/>
            <a:r>
              <a:rPr lang="en-GB" sz="2400" dirty="0"/>
              <a:t>Simply put, colour is a quality of an object which is caused due to the light being reflected or emitted by this object. Colour can be verified visually by measurement of its properties such as hue, saturation, tint and tone. </a:t>
            </a:r>
          </a:p>
        </p:txBody>
      </p:sp>
    </p:spTree>
    <p:extLst>
      <p:ext uri="{BB962C8B-B14F-4D97-AF65-F5344CB8AC3E}">
        <p14:creationId xmlns:p14="http://schemas.microsoft.com/office/powerpoint/2010/main" val="907827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607445" cy="461665"/>
          </a:xfrm>
          <a:prstGeom prst="rect">
            <a:avLst/>
          </a:prstGeom>
          <a:noFill/>
        </p:spPr>
        <p:txBody>
          <a:bodyPr wrap="none" rtlCol="0">
            <a:spAutoFit/>
          </a:bodyPr>
          <a:lstStyle/>
          <a:p>
            <a:r>
              <a:rPr lang="en-GB" sz="2400" b="1" dirty="0">
                <a:solidFill>
                  <a:srgbClr val="AC238D"/>
                </a:solidFill>
              </a:rPr>
              <a:t>Colour Terms - Hue</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200" y="1927341"/>
            <a:ext cx="6042074" cy="3046988"/>
          </a:xfrm>
          <a:prstGeom prst="rect">
            <a:avLst/>
          </a:prstGeom>
        </p:spPr>
        <p:txBody>
          <a:bodyPr wrap="square">
            <a:spAutoFit/>
          </a:bodyPr>
          <a:lstStyle/>
          <a:p>
            <a:pPr algn="just"/>
            <a:r>
              <a:rPr lang="en-GB" sz="2400" dirty="0"/>
              <a:t>This is the actual named colour, such as green, red orange. Hues are pure colours with no black or white added. Adding more of the same colour may increase the intensity, but will not change the hue.</a:t>
            </a:r>
          </a:p>
          <a:p>
            <a:pPr algn="just"/>
            <a:endParaRPr lang="en-GB" sz="2400" dirty="0"/>
          </a:p>
          <a:p>
            <a:pPr algn="just"/>
            <a:r>
              <a:rPr lang="en-GB" sz="2400" dirty="0"/>
              <a:t>So when you describe a colour as “greenish blue,” you’re defining it in terms of two hues.</a:t>
            </a:r>
          </a:p>
        </p:txBody>
      </p:sp>
      <p:pic>
        <p:nvPicPr>
          <p:cNvPr id="4" name="Picture 3">
            <a:extLst>
              <a:ext uri="{FF2B5EF4-FFF2-40B4-BE49-F238E27FC236}">
                <a16:creationId xmlns:a16="http://schemas.microsoft.com/office/drawing/2014/main" id="{B9995F29-5475-4D78-AE01-CDAED7DD69A9}"/>
              </a:ext>
            </a:extLst>
          </p:cNvPr>
          <p:cNvPicPr>
            <a:picLocks noChangeAspect="1"/>
          </p:cNvPicPr>
          <p:nvPr/>
        </p:nvPicPr>
        <p:blipFill>
          <a:blip r:embed="rId3"/>
          <a:stretch>
            <a:fillRect/>
          </a:stretch>
        </p:blipFill>
        <p:spPr>
          <a:xfrm>
            <a:off x="6845482" y="1786664"/>
            <a:ext cx="5053443" cy="3903785"/>
          </a:xfrm>
          <a:prstGeom prst="rect">
            <a:avLst/>
          </a:prstGeom>
        </p:spPr>
      </p:pic>
    </p:spTree>
    <p:extLst>
      <p:ext uri="{BB962C8B-B14F-4D97-AF65-F5344CB8AC3E}">
        <p14:creationId xmlns:p14="http://schemas.microsoft.com/office/powerpoint/2010/main" val="1879631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4935069" cy="461665"/>
          </a:xfrm>
          <a:prstGeom prst="rect">
            <a:avLst/>
          </a:prstGeom>
          <a:noFill/>
        </p:spPr>
        <p:txBody>
          <a:bodyPr wrap="none" rtlCol="0">
            <a:spAutoFit/>
          </a:bodyPr>
          <a:lstStyle/>
          <a:p>
            <a:r>
              <a:rPr lang="en-GB" sz="2400" b="1" dirty="0">
                <a:solidFill>
                  <a:srgbClr val="AC238D"/>
                </a:solidFill>
              </a:rPr>
              <a:t>Colour Terms – Saturation (Intensity) </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199" y="1927341"/>
            <a:ext cx="11373729" cy="3416320"/>
          </a:xfrm>
          <a:prstGeom prst="rect">
            <a:avLst/>
          </a:prstGeom>
        </p:spPr>
        <p:txBody>
          <a:bodyPr wrap="square">
            <a:spAutoFit/>
          </a:bodyPr>
          <a:lstStyle/>
          <a:p>
            <a:pPr algn="just"/>
            <a:r>
              <a:rPr lang="en-GB" sz="2400" dirty="0"/>
              <a:t>Saturation defines the intensity of a colour in an image, its brightness or dullness. The official definition is expressed as “the degree to which a colour differs from white.”</a:t>
            </a:r>
          </a:p>
          <a:p>
            <a:pPr algn="just"/>
            <a:endParaRPr lang="en-GB" sz="2400" dirty="0"/>
          </a:p>
          <a:p>
            <a:pPr algn="just"/>
            <a:r>
              <a:rPr lang="en-GB" sz="2400" dirty="0"/>
              <a:t>Saturation describes the intensity (purity) of a hue. When colour is fully saturated, the colour is considered in purest (truest) version. Primary colours red, blue and yellow are considered truest version colour as they are fully saturated.</a:t>
            </a:r>
          </a:p>
          <a:p>
            <a:pPr algn="just"/>
            <a:endParaRPr lang="en-GB" sz="2400" dirty="0"/>
          </a:p>
          <a:p>
            <a:pPr algn="just"/>
            <a:r>
              <a:rPr lang="en-GB" sz="2400" dirty="0"/>
              <a:t>As the saturation increases, the colours appear to be more pure. As the saturation decreases, the colours appear to be more washed-out or pale.</a:t>
            </a:r>
          </a:p>
        </p:txBody>
      </p:sp>
    </p:spTree>
    <p:extLst>
      <p:ext uri="{BB962C8B-B14F-4D97-AF65-F5344CB8AC3E}">
        <p14:creationId xmlns:p14="http://schemas.microsoft.com/office/powerpoint/2010/main" val="31112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4935069" cy="461665"/>
          </a:xfrm>
          <a:prstGeom prst="rect">
            <a:avLst/>
          </a:prstGeom>
          <a:noFill/>
        </p:spPr>
        <p:txBody>
          <a:bodyPr wrap="none" rtlCol="0">
            <a:spAutoFit/>
          </a:bodyPr>
          <a:lstStyle/>
          <a:p>
            <a:r>
              <a:rPr lang="en-GB" sz="2400" b="1" dirty="0">
                <a:solidFill>
                  <a:srgbClr val="AC238D"/>
                </a:solidFill>
              </a:rPr>
              <a:t>Colour Terms – Saturation (Intensity) </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pic>
        <p:nvPicPr>
          <p:cNvPr id="3" name="Picture 2">
            <a:extLst>
              <a:ext uri="{FF2B5EF4-FFF2-40B4-BE49-F238E27FC236}">
                <a16:creationId xmlns:a16="http://schemas.microsoft.com/office/drawing/2014/main" id="{21A8B9A5-1109-4CA1-96F7-73956598D02A}"/>
              </a:ext>
            </a:extLst>
          </p:cNvPr>
          <p:cNvPicPr>
            <a:picLocks noChangeAspect="1"/>
          </p:cNvPicPr>
          <p:nvPr/>
        </p:nvPicPr>
        <p:blipFill>
          <a:blip r:embed="rId3"/>
          <a:stretch>
            <a:fillRect/>
          </a:stretch>
        </p:blipFill>
        <p:spPr>
          <a:xfrm>
            <a:off x="1710352" y="1875052"/>
            <a:ext cx="8771296" cy="4719711"/>
          </a:xfrm>
          <a:prstGeom prst="rect">
            <a:avLst/>
          </a:prstGeom>
        </p:spPr>
      </p:pic>
    </p:spTree>
    <p:extLst>
      <p:ext uri="{BB962C8B-B14F-4D97-AF65-F5344CB8AC3E}">
        <p14:creationId xmlns:p14="http://schemas.microsoft.com/office/powerpoint/2010/main" val="745405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936060" cy="461665"/>
          </a:xfrm>
          <a:prstGeom prst="rect">
            <a:avLst/>
          </a:prstGeom>
          <a:noFill/>
        </p:spPr>
        <p:txBody>
          <a:bodyPr wrap="none" rtlCol="0">
            <a:spAutoFit/>
          </a:bodyPr>
          <a:lstStyle/>
          <a:p>
            <a:r>
              <a:rPr lang="en-GB" sz="2400" b="1" dirty="0">
                <a:solidFill>
                  <a:srgbClr val="AC238D"/>
                </a:solidFill>
              </a:rPr>
              <a:t>Colour Terms – Shade</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199" y="1927341"/>
            <a:ext cx="11373729" cy="2308324"/>
          </a:xfrm>
          <a:prstGeom prst="rect">
            <a:avLst/>
          </a:prstGeom>
        </p:spPr>
        <p:txBody>
          <a:bodyPr wrap="square">
            <a:spAutoFit/>
          </a:bodyPr>
          <a:lstStyle/>
          <a:p>
            <a:pPr algn="just"/>
            <a:r>
              <a:rPr lang="en-GB" sz="2400" dirty="0"/>
              <a:t>Shade​ is any pure hue or mixture of pure colours with only black added. In other words, it contains absolutely no white or grey. A shade darkens the colour. It remains the same hue only a darker version. </a:t>
            </a:r>
          </a:p>
          <a:p>
            <a:pPr algn="just"/>
            <a:endParaRPr lang="en-GB" sz="2400" dirty="0"/>
          </a:p>
          <a:p>
            <a:pPr algn="just"/>
            <a:r>
              <a:rPr lang="en-GB" sz="2400" dirty="0"/>
              <a:t>Therefore a Shade can range from slightly darker than your original colour, all the way to nearly Black with barely any of the colour mixed in.</a:t>
            </a:r>
          </a:p>
        </p:txBody>
      </p:sp>
      <p:pic>
        <p:nvPicPr>
          <p:cNvPr id="4" name="Picture 3">
            <a:extLst>
              <a:ext uri="{FF2B5EF4-FFF2-40B4-BE49-F238E27FC236}">
                <a16:creationId xmlns:a16="http://schemas.microsoft.com/office/drawing/2014/main" id="{82E15735-5766-4C97-A4D1-7E907A50885F}"/>
              </a:ext>
            </a:extLst>
          </p:cNvPr>
          <p:cNvPicPr>
            <a:picLocks noChangeAspect="1"/>
          </p:cNvPicPr>
          <p:nvPr/>
        </p:nvPicPr>
        <p:blipFill>
          <a:blip r:embed="rId3"/>
          <a:stretch>
            <a:fillRect/>
          </a:stretch>
        </p:blipFill>
        <p:spPr>
          <a:xfrm>
            <a:off x="9027601" y="4010550"/>
            <a:ext cx="2707200" cy="2707200"/>
          </a:xfrm>
          <a:prstGeom prst="rect">
            <a:avLst/>
          </a:prstGeom>
        </p:spPr>
      </p:pic>
    </p:spTree>
    <p:extLst>
      <p:ext uri="{BB962C8B-B14F-4D97-AF65-F5344CB8AC3E}">
        <p14:creationId xmlns:p14="http://schemas.microsoft.com/office/powerpoint/2010/main" val="1030844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763577" cy="461665"/>
          </a:xfrm>
          <a:prstGeom prst="rect">
            <a:avLst/>
          </a:prstGeom>
          <a:noFill/>
        </p:spPr>
        <p:txBody>
          <a:bodyPr wrap="none" rtlCol="0">
            <a:spAutoFit/>
          </a:bodyPr>
          <a:lstStyle/>
          <a:p>
            <a:r>
              <a:rPr lang="en-GB" sz="2400" b="1" dirty="0">
                <a:solidFill>
                  <a:srgbClr val="AC238D"/>
                </a:solidFill>
              </a:rPr>
              <a:t>Colour Terms – Tone</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199" y="1927341"/>
            <a:ext cx="11373729" cy="2308324"/>
          </a:xfrm>
          <a:prstGeom prst="rect">
            <a:avLst/>
          </a:prstGeom>
        </p:spPr>
        <p:txBody>
          <a:bodyPr wrap="square">
            <a:spAutoFit/>
          </a:bodyPr>
          <a:lstStyle/>
          <a:p>
            <a:pPr algn="just"/>
            <a:r>
              <a:rPr lang="en-GB" sz="2400" dirty="0"/>
              <a:t>Tone is any hue or mixture of pure colours with only grey added. This definition considers grey as truly neutral. In other words, there are no additional pigments in the grey other than White plus Black.</a:t>
            </a:r>
          </a:p>
          <a:p>
            <a:pPr algn="just"/>
            <a:endParaRPr lang="en-GB" sz="2400" dirty="0"/>
          </a:p>
          <a:p>
            <a:pPr algn="just"/>
            <a:r>
              <a:rPr lang="en-GB" sz="2400" dirty="0"/>
              <a:t>A neutral mixture of grey,  no matter how light or dark, will tone down the intensity of any colour.</a:t>
            </a:r>
          </a:p>
        </p:txBody>
      </p:sp>
      <p:pic>
        <p:nvPicPr>
          <p:cNvPr id="4" name="Picture 3">
            <a:extLst>
              <a:ext uri="{FF2B5EF4-FFF2-40B4-BE49-F238E27FC236}">
                <a16:creationId xmlns:a16="http://schemas.microsoft.com/office/drawing/2014/main" id="{840A0751-3B51-4C36-AAE6-858E20AEFE29}"/>
              </a:ext>
            </a:extLst>
          </p:cNvPr>
          <p:cNvPicPr>
            <a:picLocks noChangeAspect="1"/>
          </p:cNvPicPr>
          <p:nvPr/>
        </p:nvPicPr>
        <p:blipFill>
          <a:blip r:embed="rId3"/>
          <a:stretch>
            <a:fillRect/>
          </a:stretch>
        </p:blipFill>
        <p:spPr>
          <a:xfrm>
            <a:off x="9029408" y="4012357"/>
            <a:ext cx="2705393" cy="2705393"/>
          </a:xfrm>
          <a:prstGeom prst="rect">
            <a:avLst/>
          </a:prstGeom>
        </p:spPr>
      </p:pic>
    </p:spTree>
    <p:extLst>
      <p:ext uri="{BB962C8B-B14F-4D97-AF65-F5344CB8AC3E}">
        <p14:creationId xmlns:p14="http://schemas.microsoft.com/office/powerpoint/2010/main" val="2683588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649443" cy="461665"/>
          </a:xfrm>
          <a:prstGeom prst="rect">
            <a:avLst/>
          </a:prstGeom>
          <a:noFill/>
        </p:spPr>
        <p:txBody>
          <a:bodyPr wrap="none" rtlCol="0">
            <a:spAutoFit/>
          </a:bodyPr>
          <a:lstStyle/>
          <a:p>
            <a:r>
              <a:rPr lang="en-GB" sz="2400" b="1" dirty="0">
                <a:solidFill>
                  <a:srgbClr val="AC238D"/>
                </a:solidFill>
              </a:rPr>
              <a:t>Colour Terms – Tint</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199" y="1927341"/>
            <a:ext cx="11373729" cy="2308324"/>
          </a:xfrm>
          <a:prstGeom prst="rect">
            <a:avLst/>
          </a:prstGeom>
        </p:spPr>
        <p:txBody>
          <a:bodyPr wrap="square">
            <a:spAutoFit/>
          </a:bodyPr>
          <a:lstStyle/>
          <a:p>
            <a:pPr algn="just"/>
            <a:r>
              <a:rPr lang="en-GB" sz="2400" dirty="0"/>
              <a:t>Tint is any hue or mixture of pure colours with only White added. A tint lightens the colour, but it doesn't make it brighter. Even a small amount of white added to a colour, transforms it into a tint.</a:t>
            </a:r>
          </a:p>
          <a:p>
            <a:pPr algn="just"/>
            <a:endParaRPr lang="en-GB" sz="2400" dirty="0"/>
          </a:p>
          <a:p>
            <a:pPr algn="just"/>
            <a:r>
              <a:rPr lang="en-GB" sz="2400" dirty="0"/>
              <a:t>Therefore a tint can range from slightly lighter than your original colour, all the way to white with barely any of the colour mixed in.</a:t>
            </a:r>
          </a:p>
        </p:txBody>
      </p:sp>
      <p:pic>
        <p:nvPicPr>
          <p:cNvPr id="3" name="Picture 2">
            <a:extLst>
              <a:ext uri="{FF2B5EF4-FFF2-40B4-BE49-F238E27FC236}">
                <a16:creationId xmlns:a16="http://schemas.microsoft.com/office/drawing/2014/main" id="{4A4825D0-B157-4A83-85C9-16CB9312B41D}"/>
              </a:ext>
            </a:extLst>
          </p:cNvPr>
          <p:cNvPicPr>
            <a:picLocks noChangeAspect="1"/>
          </p:cNvPicPr>
          <p:nvPr/>
        </p:nvPicPr>
        <p:blipFill>
          <a:blip r:embed="rId3"/>
          <a:stretch>
            <a:fillRect/>
          </a:stretch>
        </p:blipFill>
        <p:spPr>
          <a:xfrm>
            <a:off x="9027601" y="4010550"/>
            <a:ext cx="2707200" cy="2707200"/>
          </a:xfrm>
          <a:prstGeom prst="rect">
            <a:avLst/>
          </a:prstGeom>
        </p:spPr>
      </p:pic>
    </p:spTree>
    <p:extLst>
      <p:ext uri="{BB962C8B-B14F-4D97-AF65-F5344CB8AC3E}">
        <p14:creationId xmlns:p14="http://schemas.microsoft.com/office/powerpoint/2010/main" val="3847869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866169" cy="461665"/>
          </a:xfrm>
          <a:prstGeom prst="rect">
            <a:avLst/>
          </a:prstGeom>
          <a:noFill/>
        </p:spPr>
        <p:txBody>
          <a:bodyPr wrap="none" rtlCol="0">
            <a:spAutoFit/>
          </a:bodyPr>
          <a:lstStyle/>
          <a:p>
            <a:r>
              <a:rPr lang="en-GB" sz="2400" b="1" dirty="0">
                <a:solidFill>
                  <a:srgbClr val="AC238D"/>
                </a:solidFill>
              </a:rPr>
              <a:t>Colour Terms – Value</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199" y="1927341"/>
            <a:ext cx="11373729" cy="830997"/>
          </a:xfrm>
          <a:prstGeom prst="rect">
            <a:avLst/>
          </a:prstGeom>
        </p:spPr>
        <p:txBody>
          <a:bodyPr wrap="square">
            <a:spAutoFit/>
          </a:bodyPr>
          <a:lstStyle/>
          <a:p>
            <a:pPr algn="just"/>
            <a:r>
              <a:rPr lang="en-GB" sz="2400" dirty="0"/>
              <a:t>Value is defined as the relative lightness or darkness of a colour. Value refers to the differences between shades of colours and tints of colours. </a:t>
            </a:r>
          </a:p>
        </p:txBody>
      </p:sp>
      <p:pic>
        <p:nvPicPr>
          <p:cNvPr id="3074" name="Picture 2" descr="Example of Color Value">
            <a:extLst>
              <a:ext uri="{FF2B5EF4-FFF2-40B4-BE49-F238E27FC236}">
                <a16:creationId xmlns:a16="http://schemas.microsoft.com/office/drawing/2014/main" id="{9988E596-6C78-4861-B041-004206BD5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550" y="3443070"/>
            <a:ext cx="5676900" cy="14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825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050561" cy="461665"/>
          </a:xfrm>
          <a:prstGeom prst="rect">
            <a:avLst/>
          </a:prstGeom>
          <a:noFill/>
        </p:spPr>
        <p:txBody>
          <a:bodyPr wrap="none" rtlCol="0">
            <a:spAutoFit/>
          </a:bodyPr>
          <a:lstStyle/>
          <a:p>
            <a:r>
              <a:rPr lang="en-GB" sz="2400" b="1" dirty="0">
                <a:solidFill>
                  <a:srgbClr val="AC238D"/>
                </a:solidFill>
              </a:rPr>
              <a:t>Colour Models</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199" y="1927341"/>
            <a:ext cx="11373729" cy="3785652"/>
          </a:xfrm>
          <a:prstGeom prst="rect">
            <a:avLst/>
          </a:prstGeom>
        </p:spPr>
        <p:txBody>
          <a:bodyPr wrap="square">
            <a:spAutoFit/>
          </a:bodyPr>
          <a:lstStyle/>
          <a:p>
            <a:pPr algn="just"/>
            <a:r>
              <a:rPr lang="en-GB" sz="2400" dirty="0"/>
              <a:t>A colour model is an orderly system for creating a whole range of colours from a small set of primary colours. There are two types of colour models: additive and subtractive.</a:t>
            </a:r>
          </a:p>
          <a:p>
            <a:pPr algn="just"/>
            <a:endParaRPr lang="en-GB" sz="2400" dirty="0"/>
          </a:p>
          <a:p>
            <a:pPr algn="just"/>
            <a:r>
              <a:rPr lang="en-GB" sz="2400" dirty="0"/>
              <a:t>Additive colour models use light to display colour, while subtractive colour models use printing inks. The most common colour models that graphic designers work with are the CMYK model for printing and the RGB model for computer display.</a:t>
            </a:r>
          </a:p>
          <a:p>
            <a:pPr algn="just"/>
            <a:endParaRPr lang="en-GB" sz="2400" dirty="0"/>
          </a:p>
          <a:p>
            <a:pPr marL="2628900" lvl="5" indent="-342900" algn="just">
              <a:buClr>
                <a:srgbClr val="AC238D"/>
              </a:buClr>
              <a:buFont typeface="Arial" panose="020B0604020202020204" pitchFamily="34" charset="0"/>
              <a:buChar char="•"/>
            </a:pPr>
            <a:r>
              <a:rPr lang="en-GB" sz="2400" dirty="0"/>
              <a:t>RGB</a:t>
            </a:r>
          </a:p>
          <a:p>
            <a:pPr marL="2628900" lvl="5" indent="-342900" algn="just">
              <a:buClr>
                <a:srgbClr val="AC238D"/>
              </a:buClr>
              <a:buFont typeface="Arial" panose="020B0604020202020204" pitchFamily="34" charset="0"/>
              <a:buChar char="•"/>
            </a:pPr>
            <a:r>
              <a:rPr lang="en-GB" sz="2400" dirty="0"/>
              <a:t>CMYK</a:t>
            </a:r>
          </a:p>
          <a:p>
            <a:pPr marL="2628900" lvl="5" indent="-342900" algn="just">
              <a:buClr>
                <a:srgbClr val="AC238D"/>
              </a:buClr>
              <a:buFont typeface="Arial" panose="020B0604020202020204" pitchFamily="34" charset="0"/>
              <a:buChar char="•"/>
            </a:pPr>
            <a:r>
              <a:rPr lang="en-GB" sz="2400" dirty="0"/>
              <a:t>HSB/HSL</a:t>
            </a:r>
          </a:p>
        </p:txBody>
      </p:sp>
    </p:spTree>
    <p:extLst>
      <p:ext uri="{BB962C8B-B14F-4D97-AF65-F5344CB8AC3E}">
        <p14:creationId xmlns:p14="http://schemas.microsoft.com/office/powerpoint/2010/main" val="1899016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5" name="Rectangle 4"/>
          <p:cNvSpPr/>
          <p:nvPr/>
        </p:nvSpPr>
        <p:spPr>
          <a:xfrm>
            <a:off x="457199" y="2377509"/>
            <a:ext cx="11319165" cy="1200329"/>
          </a:xfrm>
          <a:prstGeom prst="rect">
            <a:avLst/>
          </a:prstGeom>
        </p:spPr>
        <p:txBody>
          <a:bodyPr wrap="square">
            <a:spAutoFit/>
          </a:bodyPr>
          <a:lstStyle/>
          <a:p>
            <a:pPr algn="just"/>
            <a:r>
              <a:rPr lang="en-GB" sz="2400" dirty="0"/>
              <a:t>Colour theory encompasses a multitude of definitions, concepts and design applications. However, there are three basic categories of colour theory that are logical and useful : The colour wheel, colour harmony, and the context of how colours are used.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1777794" cy="461665"/>
          </a:xfrm>
          <a:prstGeom prst="rect">
            <a:avLst/>
          </a:prstGeom>
          <a:noFill/>
        </p:spPr>
        <p:txBody>
          <a:bodyPr wrap="none" rtlCol="0">
            <a:spAutoFit/>
          </a:bodyPr>
          <a:lstStyle/>
          <a:p>
            <a:r>
              <a:rPr lang="en-GB" sz="2400" b="1" dirty="0">
                <a:solidFill>
                  <a:srgbClr val="AC238D"/>
                </a:solidFill>
              </a:rPr>
              <a:t>Introduction</a:t>
            </a:r>
          </a:p>
        </p:txBody>
      </p:sp>
      <p:pic>
        <p:nvPicPr>
          <p:cNvPr id="7" name="Picture 6">
            <a:extLst>
              <a:ext uri="{FF2B5EF4-FFF2-40B4-BE49-F238E27FC236}">
                <a16:creationId xmlns:a16="http://schemas.microsoft.com/office/drawing/2014/main" id="{D6DD4098-2B7A-4E9C-B96A-F5E74397C35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06780" y="3950941"/>
            <a:ext cx="2378440" cy="2189675"/>
          </a:xfrm>
          <a:prstGeom prst="rect">
            <a:avLst/>
          </a:prstGeom>
        </p:spPr>
      </p:pic>
    </p:spTree>
    <p:extLst>
      <p:ext uri="{BB962C8B-B14F-4D97-AF65-F5344CB8AC3E}">
        <p14:creationId xmlns:p14="http://schemas.microsoft.com/office/powerpoint/2010/main" val="2229014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822376" cy="461665"/>
          </a:xfrm>
          <a:prstGeom prst="rect">
            <a:avLst/>
          </a:prstGeom>
          <a:noFill/>
        </p:spPr>
        <p:txBody>
          <a:bodyPr wrap="none" rtlCol="0">
            <a:spAutoFit/>
          </a:bodyPr>
          <a:lstStyle/>
          <a:p>
            <a:r>
              <a:rPr lang="en-GB" sz="2400" b="1" dirty="0">
                <a:solidFill>
                  <a:srgbClr val="AC238D"/>
                </a:solidFill>
              </a:rPr>
              <a:t>Colour Models - RGB</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199" y="1927341"/>
            <a:ext cx="11373729" cy="1938992"/>
          </a:xfrm>
          <a:prstGeom prst="rect">
            <a:avLst/>
          </a:prstGeom>
        </p:spPr>
        <p:txBody>
          <a:bodyPr wrap="square">
            <a:spAutoFit/>
          </a:bodyPr>
          <a:lstStyle/>
          <a:p>
            <a:pPr algn="just"/>
            <a:r>
              <a:rPr lang="en-GB" sz="2400" dirty="0"/>
              <a:t>The RGB colour model is an </a:t>
            </a:r>
            <a:r>
              <a:rPr lang="en-GB" sz="2400" b="1" dirty="0"/>
              <a:t>additive</a:t>
            </a:r>
            <a:r>
              <a:rPr lang="en-GB" sz="2400" dirty="0"/>
              <a:t> colour model. In this case red, green and blue light are added together in various combinations to reproduce a wide spectrum of colours. The primary purpose of the RGB colour model is for the display of images in electronic systems, such as on television screens and computer monitors and it’s also used in digital photography.</a:t>
            </a:r>
          </a:p>
        </p:txBody>
      </p:sp>
      <p:pic>
        <p:nvPicPr>
          <p:cNvPr id="3" name="Picture 2">
            <a:extLst>
              <a:ext uri="{FF2B5EF4-FFF2-40B4-BE49-F238E27FC236}">
                <a16:creationId xmlns:a16="http://schemas.microsoft.com/office/drawing/2014/main" id="{73DD8259-8B7A-4FC3-BC57-F14B7275C317}"/>
              </a:ext>
            </a:extLst>
          </p:cNvPr>
          <p:cNvPicPr>
            <a:picLocks noChangeAspect="1"/>
          </p:cNvPicPr>
          <p:nvPr/>
        </p:nvPicPr>
        <p:blipFill>
          <a:blip r:embed="rId3"/>
          <a:stretch>
            <a:fillRect/>
          </a:stretch>
        </p:blipFill>
        <p:spPr>
          <a:xfrm>
            <a:off x="2618171" y="4551065"/>
            <a:ext cx="7051783" cy="1390316"/>
          </a:xfrm>
          <a:prstGeom prst="rect">
            <a:avLst/>
          </a:prstGeom>
        </p:spPr>
      </p:pic>
    </p:spTree>
    <p:extLst>
      <p:ext uri="{BB962C8B-B14F-4D97-AF65-F5344CB8AC3E}">
        <p14:creationId xmlns:p14="http://schemas.microsoft.com/office/powerpoint/2010/main" val="173021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822376" cy="461665"/>
          </a:xfrm>
          <a:prstGeom prst="rect">
            <a:avLst/>
          </a:prstGeom>
          <a:noFill/>
        </p:spPr>
        <p:txBody>
          <a:bodyPr wrap="none" rtlCol="0">
            <a:spAutoFit/>
          </a:bodyPr>
          <a:lstStyle/>
          <a:p>
            <a:r>
              <a:rPr lang="en-GB" sz="2400" b="1" dirty="0">
                <a:solidFill>
                  <a:srgbClr val="AC238D"/>
                </a:solidFill>
              </a:rPr>
              <a:t>Colour Models - RGB</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199" y="1927341"/>
            <a:ext cx="11373729" cy="1938992"/>
          </a:xfrm>
          <a:prstGeom prst="rect">
            <a:avLst/>
          </a:prstGeom>
        </p:spPr>
        <p:txBody>
          <a:bodyPr wrap="square">
            <a:spAutoFit/>
          </a:bodyPr>
          <a:lstStyle/>
          <a:p>
            <a:pPr algn="just"/>
            <a:r>
              <a:rPr lang="en-GB" sz="2400" dirty="0"/>
              <a:t>For web-page design the colours used are commonly specified using RGB. Today, with the predominance of 24-bit displays, it enables most users to see 16.7 million colours of HTML RGB code. In web page design, there are 216 so-called ‘web-safe’ RGB colours represented by hexadecimal values. Quite simply, the web-safe colour palette consists of the 216 combinations of red, green and blue.</a:t>
            </a:r>
          </a:p>
        </p:txBody>
      </p:sp>
      <p:pic>
        <p:nvPicPr>
          <p:cNvPr id="3" name="Picture 2">
            <a:extLst>
              <a:ext uri="{FF2B5EF4-FFF2-40B4-BE49-F238E27FC236}">
                <a16:creationId xmlns:a16="http://schemas.microsoft.com/office/drawing/2014/main" id="{73DD8259-8B7A-4FC3-BC57-F14B7275C317}"/>
              </a:ext>
            </a:extLst>
          </p:cNvPr>
          <p:cNvPicPr>
            <a:picLocks noChangeAspect="1"/>
          </p:cNvPicPr>
          <p:nvPr/>
        </p:nvPicPr>
        <p:blipFill>
          <a:blip r:embed="rId3"/>
          <a:stretch>
            <a:fillRect/>
          </a:stretch>
        </p:blipFill>
        <p:spPr>
          <a:xfrm>
            <a:off x="2618171" y="4551065"/>
            <a:ext cx="7051783" cy="1390316"/>
          </a:xfrm>
          <a:prstGeom prst="rect">
            <a:avLst/>
          </a:prstGeom>
        </p:spPr>
      </p:pic>
    </p:spTree>
    <p:extLst>
      <p:ext uri="{BB962C8B-B14F-4D97-AF65-F5344CB8AC3E}">
        <p14:creationId xmlns:p14="http://schemas.microsoft.com/office/powerpoint/2010/main" val="1557842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3044423" cy="461665"/>
          </a:xfrm>
          <a:prstGeom prst="rect">
            <a:avLst/>
          </a:prstGeom>
          <a:noFill/>
        </p:spPr>
        <p:txBody>
          <a:bodyPr wrap="none" rtlCol="0">
            <a:spAutoFit/>
          </a:bodyPr>
          <a:lstStyle/>
          <a:p>
            <a:r>
              <a:rPr lang="en-GB" sz="2400" b="1" dirty="0">
                <a:solidFill>
                  <a:srgbClr val="AC238D"/>
                </a:solidFill>
              </a:rPr>
              <a:t>Colour Models - CMYK</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199" y="1927341"/>
            <a:ext cx="11373729" cy="1938992"/>
          </a:xfrm>
          <a:prstGeom prst="rect">
            <a:avLst/>
          </a:prstGeom>
        </p:spPr>
        <p:txBody>
          <a:bodyPr wrap="square">
            <a:spAutoFit/>
          </a:bodyPr>
          <a:lstStyle/>
          <a:p>
            <a:pPr algn="just"/>
            <a:r>
              <a:rPr lang="en-GB" sz="2400" dirty="0"/>
              <a:t>The CMYK colour model (four-color process) is a </a:t>
            </a:r>
            <a:r>
              <a:rPr lang="en-GB" sz="2400" b="1" dirty="0"/>
              <a:t>subtractive</a:t>
            </a:r>
            <a:r>
              <a:rPr lang="en-GB" sz="2400" dirty="0"/>
              <a:t> colour model. Primarily used in printing, CMYK works by partially or completely masking colours on a white background. The printed ink reduces the light that would otherwise be reflected. That’s why this model is called subtractive because inks ‘subtract’ brightness from a white background from four colours: cyan, magenta, yellow and black.</a:t>
            </a:r>
          </a:p>
        </p:txBody>
      </p:sp>
      <p:pic>
        <p:nvPicPr>
          <p:cNvPr id="4" name="Picture 3">
            <a:extLst>
              <a:ext uri="{FF2B5EF4-FFF2-40B4-BE49-F238E27FC236}">
                <a16:creationId xmlns:a16="http://schemas.microsoft.com/office/drawing/2014/main" id="{9AC8ED09-C079-4FB9-9C4E-8461D75DBF6C}"/>
              </a:ext>
            </a:extLst>
          </p:cNvPr>
          <p:cNvPicPr>
            <a:picLocks noChangeAspect="1"/>
          </p:cNvPicPr>
          <p:nvPr/>
        </p:nvPicPr>
        <p:blipFill rotWithShape="1">
          <a:blip r:embed="rId3"/>
          <a:srcRect l="3983" t="61162" r="3282" b="10564"/>
          <a:stretch/>
        </p:blipFill>
        <p:spPr>
          <a:xfrm>
            <a:off x="2964178" y="4447738"/>
            <a:ext cx="6359769" cy="1938993"/>
          </a:xfrm>
          <a:prstGeom prst="rect">
            <a:avLst/>
          </a:prstGeom>
        </p:spPr>
      </p:pic>
    </p:spTree>
    <p:extLst>
      <p:ext uri="{BB962C8B-B14F-4D97-AF65-F5344CB8AC3E}">
        <p14:creationId xmlns:p14="http://schemas.microsoft.com/office/powerpoint/2010/main" val="408070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3457998" cy="461665"/>
          </a:xfrm>
          <a:prstGeom prst="rect">
            <a:avLst/>
          </a:prstGeom>
          <a:noFill/>
        </p:spPr>
        <p:txBody>
          <a:bodyPr wrap="none" rtlCol="0">
            <a:spAutoFit/>
          </a:bodyPr>
          <a:lstStyle/>
          <a:p>
            <a:r>
              <a:rPr lang="en-GB" sz="2400" b="1" dirty="0">
                <a:solidFill>
                  <a:srgbClr val="AC238D"/>
                </a:solidFill>
              </a:rPr>
              <a:t>Colour Models – HSB/HSL</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200" y="1927341"/>
            <a:ext cx="11359662" cy="2308324"/>
          </a:xfrm>
          <a:prstGeom prst="rect">
            <a:avLst/>
          </a:prstGeom>
        </p:spPr>
        <p:txBody>
          <a:bodyPr wrap="square">
            <a:spAutoFit/>
          </a:bodyPr>
          <a:lstStyle/>
          <a:p>
            <a:pPr algn="just"/>
            <a:r>
              <a:rPr lang="en-GB" sz="2400" dirty="0"/>
              <a:t>The HSB (Hue, Saturation and Brightness) model reflects the way humans perceive colour. We are far more sensitive to brightness than hue. Hue, saturation and brightness (or brilliance) are the three basic colour components which can be varied to create any colour.</a:t>
            </a:r>
          </a:p>
          <a:p>
            <a:pPr algn="just"/>
            <a:endParaRPr lang="en-GB" sz="2400" dirty="0"/>
          </a:p>
          <a:p>
            <a:pPr algn="just"/>
            <a:r>
              <a:rPr lang="en-GB" sz="2400" dirty="0"/>
              <a:t>The HSB model is derived from the HSL model, in which Luminance is used to describe the intensity of the colour.</a:t>
            </a:r>
          </a:p>
        </p:txBody>
      </p:sp>
      <p:pic>
        <p:nvPicPr>
          <p:cNvPr id="3" name="Picture 2">
            <a:extLst>
              <a:ext uri="{FF2B5EF4-FFF2-40B4-BE49-F238E27FC236}">
                <a16:creationId xmlns:a16="http://schemas.microsoft.com/office/drawing/2014/main" id="{706EA2E8-B195-4F00-AFD8-5F6D55A7033E}"/>
              </a:ext>
            </a:extLst>
          </p:cNvPr>
          <p:cNvPicPr>
            <a:picLocks noChangeAspect="1"/>
          </p:cNvPicPr>
          <p:nvPr/>
        </p:nvPicPr>
        <p:blipFill>
          <a:blip r:embed="rId3"/>
          <a:stretch>
            <a:fillRect/>
          </a:stretch>
        </p:blipFill>
        <p:spPr>
          <a:xfrm>
            <a:off x="8331688" y="4030087"/>
            <a:ext cx="3485174" cy="2519283"/>
          </a:xfrm>
          <a:prstGeom prst="rect">
            <a:avLst/>
          </a:prstGeom>
        </p:spPr>
      </p:pic>
      <p:sp>
        <p:nvSpPr>
          <p:cNvPr id="5" name="Rectangle 4">
            <a:extLst>
              <a:ext uri="{FF2B5EF4-FFF2-40B4-BE49-F238E27FC236}">
                <a16:creationId xmlns:a16="http://schemas.microsoft.com/office/drawing/2014/main" id="{7754D4F2-D722-409E-A785-1A4C78527149}"/>
              </a:ext>
            </a:extLst>
          </p:cNvPr>
          <p:cNvSpPr/>
          <p:nvPr/>
        </p:nvSpPr>
        <p:spPr>
          <a:xfrm>
            <a:off x="457199" y="4689565"/>
            <a:ext cx="7462912" cy="1200329"/>
          </a:xfrm>
          <a:prstGeom prst="rect">
            <a:avLst/>
          </a:prstGeom>
        </p:spPr>
        <p:txBody>
          <a:bodyPr wrap="square">
            <a:spAutoFit/>
          </a:bodyPr>
          <a:lstStyle/>
          <a:p>
            <a:pPr algn="just"/>
            <a:r>
              <a:rPr lang="en-GB" sz="2400" dirty="0"/>
              <a:t>Computer graphics applications usually allow a colour to be defined by entering values for hue, saturation and brightness. Typically these values are percentage figures.</a:t>
            </a:r>
          </a:p>
        </p:txBody>
      </p:sp>
    </p:spTree>
    <p:extLst>
      <p:ext uri="{BB962C8B-B14F-4D97-AF65-F5344CB8AC3E}">
        <p14:creationId xmlns:p14="http://schemas.microsoft.com/office/powerpoint/2010/main" val="2003701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3748142" cy="461665"/>
          </a:xfrm>
          <a:prstGeom prst="rect">
            <a:avLst/>
          </a:prstGeom>
          <a:noFill/>
        </p:spPr>
        <p:txBody>
          <a:bodyPr wrap="none" rtlCol="0">
            <a:spAutoFit/>
          </a:bodyPr>
          <a:lstStyle/>
          <a:p>
            <a:r>
              <a:rPr lang="en-GB" sz="2400" b="1" dirty="0">
                <a:solidFill>
                  <a:srgbClr val="AC238D"/>
                </a:solidFill>
              </a:rPr>
              <a:t>Colour Scheme (Harmonies)</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199" y="1927341"/>
            <a:ext cx="11373729" cy="4524315"/>
          </a:xfrm>
          <a:prstGeom prst="rect">
            <a:avLst/>
          </a:prstGeom>
        </p:spPr>
        <p:txBody>
          <a:bodyPr wrap="square">
            <a:spAutoFit/>
          </a:bodyPr>
          <a:lstStyle/>
          <a:p>
            <a:pPr algn="just"/>
            <a:r>
              <a:rPr lang="en-GB" sz="2400" dirty="0"/>
              <a:t>The colour balance is vital in design since users make their impression of the website or application by the first look, and colours have the big influence. Designers distinguished the basic colour schemes, aka colour harmony, which work effectively.</a:t>
            </a:r>
          </a:p>
          <a:p>
            <a:pPr algn="just"/>
            <a:endParaRPr lang="en-GB" sz="2400" dirty="0"/>
          </a:p>
          <a:p>
            <a:pPr algn="just"/>
            <a:r>
              <a:rPr lang="en-GB" sz="2400" dirty="0"/>
              <a:t>There are a number of classic colour schemes:</a:t>
            </a:r>
          </a:p>
          <a:p>
            <a:pPr algn="just"/>
            <a:endParaRPr lang="en-GB" sz="2400" dirty="0"/>
          </a:p>
          <a:p>
            <a:pPr marL="2628900" lvl="5" indent="-342900" algn="just">
              <a:buClr>
                <a:srgbClr val="AC238D"/>
              </a:buClr>
              <a:buFont typeface="Arial" panose="020B0604020202020204" pitchFamily="34" charset="0"/>
              <a:buChar char="•"/>
            </a:pPr>
            <a:r>
              <a:rPr lang="en-GB" sz="2400" dirty="0"/>
              <a:t>Monochromatic</a:t>
            </a:r>
          </a:p>
          <a:p>
            <a:pPr marL="2628900" lvl="5" indent="-342900" algn="just">
              <a:buClr>
                <a:srgbClr val="AC238D"/>
              </a:buClr>
              <a:buFont typeface="Arial" panose="020B0604020202020204" pitchFamily="34" charset="0"/>
              <a:buChar char="•"/>
            </a:pPr>
            <a:r>
              <a:rPr lang="en-GB" sz="2400" dirty="0"/>
              <a:t>Analogous</a:t>
            </a:r>
          </a:p>
          <a:p>
            <a:pPr marL="2628900" lvl="5" indent="-342900" algn="just">
              <a:buClr>
                <a:srgbClr val="AC238D"/>
              </a:buClr>
              <a:buFont typeface="Arial" panose="020B0604020202020204" pitchFamily="34" charset="0"/>
              <a:buChar char="•"/>
            </a:pPr>
            <a:r>
              <a:rPr lang="en-GB" sz="2400" dirty="0"/>
              <a:t>Complementary</a:t>
            </a:r>
          </a:p>
          <a:p>
            <a:pPr marL="2628900" lvl="5" indent="-342900" algn="just">
              <a:buClr>
                <a:srgbClr val="AC238D"/>
              </a:buClr>
              <a:buFont typeface="Arial" panose="020B0604020202020204" pitchFamily="34" charset="0"/>
              <a:buChar char="•"/>
            </a:pPr>
            <a:r>
              <a:rPr lang="en-GB" sz="2400" dirty="0"/>
              <a:t>Split Complementary</a:t>
            </a:r>
          </a:p>
          <a:p>
            <a:pPr marL="2628900" lvl="5" indent="-342900" algn="just">
              <a:buClr>
                <a:srgbClr val="AC238D"/>
              </a:buClr>
              <a:buFont typeface="Arial" panose="020B0604020202020204" pitchFamily="34" charset="0"/>
              <a:buChar char="•"/>
            </a:pPr>
            <a:r>
              <a:rPr lang="en-GB" sz="2400" dirty="0"/>
              <a:t>Triadic</a:t>
            </a:r>
          </a:p>
          <a:p>
            <a:pPr marL="2628900" lvl="5" indent="-342900" algn="just">
              <a:buClr>
                <a:srgbClr val="AC238D"/>
              </a:buClr>
              <a:buFont typeface="Arial" panose="020B0604020202020204" pitchFamily="34" charset="0"/>
              <a:buChar char="•"/>
            </a:pPr>
            <a:r>
              <a:rPr lang="en-GB" sz="2400" dirty="0"/>
              <a:t>Tetradic</a:t>
            </a:r>
          </a:p>
        </p:txBody>
      </p:sp>
    </p:spTree>
    <p:extLst>
      <p:ext uri="{BB962C8B-B14F-4D97-AF65-F5344CB8AC3E}">
        <p14:creationId xmlns:p14="http://schemas.microsoft.com/office/powerpoint/2010/main" val="720802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4368247" cy="461665"/>
          </a:xfrm>
          <a:prstGeom prst="rect">
            <a:avLst/>
          </a:prstGeom>
          <a:noFill/>
        </p:spPr>
        <p:txBody>
          <a:bodyPr wrap="none" rtlCol="0">
            <a:spAutoFit/>
          </a:bodyPr>
          <a:lstStyle/>
          <a:p>
            <a:r>
              <a:rPr lang="en-GB" sz="2400" b="1" dirty="0">
                <a:solidFill>
                  <a:srgbClr val="AC238D"/>
                </a:solidFill>
              </a:rPr>
              <a:t>Colour Scheme - Monochromatic</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199" y="1927341"/>
            <a:ext cx="11373729" cy="1938992"/>
          </a:xfrm>
          <a:prstGeom prst="rect">
            <a:avLst/>
          </a:prstGeom>
        </p:spPr>
        <p:txBody>
          <a:bodyPr wrap="square">
            <a:spAutoFit/>
          </a:bodyPr>
          <a:lstStyle/>
          <a:p>
            <a:pPr algn="just"/>
            <a:r>
              <a:rPr lang="en-GB" sz="2400" dirty="0"/>
              <a:t>It is based on one colour with various tones and shades of it. The monochromatic harmony is always a winning choice since it’s hard to make a mistake and create the distasteful colour scheme.  Photography websites use a monochromatic colour scheme to focus the viewer’s attention to the images, adding to the mood and atmosphere of the photograph.</a:t>
            </a:r>
          </a:p>
        </p:txBody>
      </p:sp>
      <p:pic>
        <p:nvPicPr>
          <p:cNvPr id="4" name="Picture 3">
            <a:extLst>
              <a:ext uri="{FF2B5EF4-FFF2-40B4-BE49-F238E27FC236}">
                <a16:creationId xmlns:a16="http://schemas.microsoft.com/office/drawing/2014/main" id="{97F43436-AE30-4C39-A09B-A6D6CA4C3675}"/>
              </a:ext>
            </a:extLst>
          </p:cNvPr>
          <p:cNvPicPr>
            <a:picLocks noChangeAspect="1"/>
          </p:cNvPicPr>
          <p:nvPr/>
        </p:nvPicPr>
        <p:blipFill>
          <a:blip r:embed="rId3"/>
          <a:stretch>
            <a:fillRect/>
          </a:stretch>
        </p:blipFill>
        <p:spPr>
          <a:xfrm>
            <a:off x="8644141" y="4137102"/>
            <a:ext cx="3295266" cy="2636213"/>
          </a:xfrm>
          <a:prstGeom prst="rect">
            <a:avLst/>
          </a:prstGeom>
        </p:spPr>
      </p:pic>
    </p:spTree>
    <p:extLst>
      <p:ext uri="{BB962C8B-B14F-4D97-AF65-F5344CB8AC3E}">
        <p14:creationId xmlns:p14="http://schemas.microsoft.com/office/powerpoint/2010/main" val="2195822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4368247" cy="461665"/>
          </a:xfrm>
          <a:prstGeom prst="rect">
            <a:avLst/>
          </a:prstGeom>
          <a:noFill/>
        </p:spPr>
        <p:txBody>
          <a:bodyPr wrap="none" rtlCol="0">
            <a:spAutoFit/>
          </a:bodyPr>
          <a:lstStyle/>
          <a:p>
            <a:r>
              <a:rPr lang="en-GB" sz="2400" b="1" dirty="0">
                <a:solidFill>
                  <a:srgbClr val="AC238D"/>
                </a:solidFill>
              </a:rPr>
              <a:t>Colour Scheme - Monochromatic</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pic>
        <p:nvPicPr>
          <p:cNvPr id="3" name="Picture 2">
            <a:extLst>
              <a:ext uri="{FF2B5EF4-FFF2-40B4-BE49-F238E27FC236}">
                <a16:creationId xmlns:a16="http://schemas.microsoft.com/office/drawing/2014/main" id="{B3A3F909-24AB-4531-BEB3-C5B0EE0CF125}"/>
              </a:ext>
            </a:extLst>
          </p:cNvPr>
          <p:cNvPicPr>
            <a:picLocks noChangeAspect="1"/>
          </p:cNvPicPr>
          <p:nvPr/>
        </p:nvPicPr>
        <p:blipFill>
          <a:blip r:embed="rId3"/>
          <a:stretch>
            <a:fillRect/>
          </a:stretch>
        </p:blipFill>
        <p:spPr>
          <a:xfrm>
            <a:off x="3014003" y="1860452"/>
            <a:ext cx="6163994" cy="4622996"/>
          </a:xfrm>
          <a:prstGeom prst="rect">
            <a:avLst/>
          </a:prstGeom>
        </p:spPr>
      </p:pic>
    </p:spTree>
    <p:extLst>
      <p:ext uri="{BB962C8B-B14F-4D97-AF65-F5344CB8AC3E}">
        <p14:creationId xmlns:p14="http://schemas.microsoft.com/office/powerpoint/2010/main" val="749125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3669787" cy="461665"/>
          </a:xfrm>
          <a:prstGeom prst="rect">
            <a:avLst/>
          </a:prstGeom>
          <a:noFill/>
        </p:spPr>
        <p:txBody>
          <a:bodyPr wrap="none" rtlCol="0">
            <a:spAutoFit/>
          </a:bodyPr>
          <a:lstStyle/>
          <a:p>
            <a:r>
              <a:rPr lang="en-GB" sz="2400" b="1" dirty="0">
                <a:solidFill>
                  <a:srgbClr val="AC238D"/>
                </a:solidFill>
              </a:rPr>
              <a:t>Colour Scheme - Analogous</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199" y="1927341"/>
            <a:ext cx="11373729" cy="2308324"/>
          </a:xfrm>
          <a:prstGeom prst="rect">
            <a:avLst/>
          </a:prstGeom>
        </p:spPr>
        <p:txBody>
          <a:bodyPr wrap="square">
            <a:spAutoFit/>
          </a:bodyPr>
          <a:lstStyle/>
          <a:p>
            <a:pPr algn="just"/>
            <a:r>
              <a:rPr lang="en-GB" sz="2400" dirty="0"/>
              <a:t>Analogous colour schemes use colours that are next to each other on the colour wheel. They usually match well and create serene and comfortable designs. Analogous colour schemes are often found in nature and are harmonious and pleasing to the eye. Make sure you have enough contrast when choosing an analogous colour scheme. Choose one colour to dominate, a second to support. The third colour is used (along with black, white or grey) as an accent.</a:t>
            </a:r>
          </a:p>
        </p:txBody>
      </p:sp>
      <p:pic>
        <p:nvPicPr>
          <p:cNvPr id="4" name="Picture 3">
            <a:extLst>
              <a:ext uri="{FF2B5EF4-FFF2-40B4-BE49-F238E27FC236}">
                <a16:creationId xmlns:a16="http://schemas.microsoft.com/office/drawing/2014/main" id="{3FBC10CF-60E4-477B-B5D4-37CFBC336CF5}"/>
              </a:ext>
            </a:extLst>
          </p:cNvPr>
          <p:cNvPicPr>
            <a:picLocks noChangeAspect="1"/>
          </p:cNvPicPr>
          <p:nvPr/>
        </p:nvPicPr>
        <p:blipFill>
          <a:blip r:embed="rId3"/>
          <a:stretch>
            <a:fillRect/>
          </a:stretch>
        </p:blipFill>
        <p:spPr>
          <a:xfrm>
            <a:off x="5797062" y="3736730"/>
            <a:ext cx="6242539" cy="3121270"/>
          </a:xfrm>
          <a:prstGeom prst="rect">
            <a:avLst/>
          </a:prstGeom>
        </p:spPr>
      </p:pic>
    </p:spTree>
    <p:extLst>
      <p:ext uri="{BB962C8B-B14F-4D97-AF65-F5344CB8AC3E}">
        <p14:creationId xmlns:p14="http://schemas.microsoft.com/office/powerpoint/2010/main" val="2369379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3669787" cy="461665"/>
          </a:xfrm>
          <a:prstGeom prst="rect">
            <a:avLst/>
          </a:prstGeom>
          <a:noFill/>
        </p:spPr>
        <p:txBody>
          <a:bodyPr wrap="none" rtlCol="0">
            <a:spAutoFit/>
          </a:bodyPr>
          <a:lstStyle/>
          <a:p>
            <a:r>
              <a:rPr lang="en-GB" sz="2400" b="1" dirty="0">
                <a:solidFill>
                  <a:srgbClr val="AC238D"/>
                </a:solidFill>
              </a:rPr>
              <a:t>Colour Scheme - Analogous</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pic>
        <p:nvPicPr>
          <p:cNvPr id="13314" name="Picture 2" descr="Image result for analogous colour website">
            <a:extLst>
              <a:ext uri="{FF2B5EF4-FFF2-40B4-BE49-F238E27FC236}">
                <a16:creationId xmlns:a16="http://schemas.microsoft.com/office/drawing/2014/main" id="{949E6E2B-30A3-4831-897C-446DBC86C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1689388"/>
            <a:ext cx="6191250" cy="490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160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4384790" cy="461665"/>
          </a:xfrm>
          <a:prstGeom prst="rect">
            <a:avLst/>
          </a:prstGeom>
          <a:noFill/>
        </p:spPr>
        <p:txBody>
          <a:bodyPr wrap="none" rtlCol="0">
            <a:spAutoFit/>
          </a:bodyPr>
          <a:lstStyle/>
          <a:p>
            <a:r>
              <a:rPr lang="en-GB" sz="2400" b="1" dirty="0">
                <a:solidFill>
                  <a:srgbClr val="AC238D"/>
                </a:solidFill>
              </a:rPr>
              <a:t>Colour Scheme - Complementary</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199" y="1927341"/>
            <a:ext cx="11373729" cy="2308324"/>
          </a:xfrm>
          <a:prstGeom prst="rect">
            <a:avLst/>
          </a:prstGeom>
        </p:spPr>
        <p:txBody>
          <a:bodyPr wrap="square">
            <a:spAutoFit/>
          </a:bodyPr>
          <a:lstStyle/>
          <a:p>
            <a:pPr algn="just"/>
            <a:r>
              <a:rPr lang="en-GB" sz="2400" dirty="0"/>
              <a:t>Colours that are opposite each other on the colour wheel are considered to be complementary colours (example: red and green).  The high contrast of complementary colours creates a vibrant look especially when used at full saturation. This colour scheme must be managed well so it is not jarring. Complementary colours are tricky to use in large doses, but work well when you want something to stand out. Complementary colours are really bad for text.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1" y="3840202"/>
            <a:ext cx="5715000" cy="2857500"/>
          </a:xfrm>
          <a:prstGeom prst="rect">
            <a:avLst/>
          </a:prstGeom>
        </p:spPr>
      </p:pic>
    </p:spTree>
    <p:extLst>
      <p:ext uri="{BB962C8B-B14F-4D97-AF65-F5344CB8AC3E}">
        <p14:creationId xmlns:p14="http://schemas.microsoft.com/office/powerpoint/2010/main" val="1165481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5" name="Rectangle 4"/>
          <p:cNvSpPr/>
          <p:nvPr/>
        </p:nvSpPr>
        <p:spPr>
          <a:xfrm>
            <a:off x="457199" y="2011749"/>
            <a:ext cx="11319165" cy="3416320"/>
          </a:xfrm>
          <a:prstGeom prst="rect">
            <a:avLst/>
          </a:prstGeom>
        </p:spPr>
        <p:txBody>
          <a:bodyPr wrap="square">
            <a:spAutoFit/>
          </a:bodyPr>
          <a:lstStyle/>
          <a:p>
            <a:pPr marL="1714500" lvl="3" indent="-342900" algn="just">
              <a:buClr>
                <a:srgbClr val="AC238D"/>
              </a:buClr>
              <a:buFont typeface="Arial" panose="020B0604020202020204" pitchFamily="34" charset="0"/>
              <a:buChar char="•"/>
            </a:pPr>
            <a:r>
              <a:rPr lang="en-GB" sz="2400" dirty="0"/>
              <a:t>Why Colour is Important</a:t>
            </a:r>
          </a:p>
          <a:p>
            <a:pPr marL="1714500" lvl="3" indent="-342900" algn="just">
              <a:buClr>
                <a:srgbClr val="AC238D"/>
              </a:buClr>
              <a:buFont typeface="Arial" panose="020B0604020202020204" pitchFamily="34" charset="0"/>
              <a:buChar char="•"/>
            </a:pPr>
            <a:r>
              <a:rPr lang="en-GB" sz="2400" dirty="0"/>
              <a:t>Primary, Secondary and Tertiary Colours</a:t>
            </a:r>
          </a:p>
          <a:p>
            <a:pPr marL="1714500" lvl="3" indent="-342900" algn="just">
              <a:buClr>
                <a:srgbClr val="AC238D"/>
              </a:buClr>
              <a:buFont typeface="Arial" panose="020B0604020202020204" pitchFamily="34" charset="0"/>
              <a:buChar char="•"/>
            </a:pPr>
            <a:r>
              <a:rPr lang="en-GB" sz="2400" dirty="0"/>
              <a:t>Colour Wheel</a:t>
            </a:r>
          </a:p>
          <a:p>
            <a:pPr marL="1714500" lvl="3" indent="-342900" algn="just">
              <a:buClr>
                <a:srgbClr val="AC238D"/>
              </a:buClr>
              <a:buFont typeface="Arial" panose="020B0604020202020204" pitchFamily="34" charset="0"/>
              <a:buChar char="•"/>
            </a:pPr>
            <a:r>
              <a:rPr lang="en-GB" sz="2400" dirty="0"/>
              <a:t>Terms</a:t>
            </a:r>
          </a:p>
          <a:p>
            <a:pPr marL="1714500" lvl="3" indent="-342900" algn="just">
              <a:buClr>
                <a:srgbClr val="AC238D"/>
              </a:buClr>
              <a:buFont typeface="Arial" panose="020B0604020202020204" pitchFamily="34" charset="0"/>
              <a:buChar char="•"/>
            </a:pPr>
            <a:r>
              <a:rPr lang="en-GB" sz="2400" dirty="0"/>
              <a:t>Models</a:t>
            </a:r>
          </a:p>
          <a:p>
            <a:pPr marL="1714500" lvl="3" indent="-342900" algn="just">
              <a:buClr>
                <a:srgbClr val="AC238D"/>
              </a:buClr>
              <a:buFont typeface="Arial" panose="020B0604020202020204" pitchFamily="34" charset="0"/>
              <a:buChar char="•"/>
            </a:pPr>
            <a:r>
              <a:rPr lang="en-GB" sz="2400" dirty="0"/>
              <a:t>Schemes(Harmonies)</a:t>
            </a:r>
          </a:p>
          <a:p>
            <a:pPr marL="1714500" lvl="3" indent="-342900" algn="just">
              <a:buClr>
                <a:srgbClr val="AC238D"/>
              </a:buClr>
              <a:buFont typeface="Arial" panose="020B0604020202020204" pitchFamily="34" charset="0"/>
              <a:buChar char="•"/>
            </a:pPr>
            <a:r>
              <a:rPr lang="en-GB" sz="2400" dirty="0"/>
              <a:t>Psychology</a:t>
            </a:r>
          </a:p>
          <a:p>
            <a:pPr marL="1714500" lvl="3" indent="-342900" algn="just">
              <a:buClr>
                <a:srgbClr val="AC238D"/>
              </a:buClr>
              <a:buFont typeface="Arial" panose="020B0604020202020204" pitchFamily="34" charset="0"/>
              <a:buChar char="•"/>
            </a:pPr>
            <a:r>
              <a:rPr lang="en-GB" sz="2400" dirty="0"/>
              <a:t>Perception</a:t>
            </a:r>
          </a:p>
          <a:p>
            <a:pPr marL="1714500" lvl="3" indent="-342900" algn="just">
              <a:buClr>
                <a:srgbClr val="AC238D"/>
              </a:buClr>
              <a:buFont typeface="Arial" panose="020B0604020202020204" pitchFamily="34" charset="0"/>
              <a:buChar char="•"/>
            </a:pPr>
            <a:r>
              <a:rPr lang="en-GB" sz="2400" dirty="0"/>
              <a:t>Contrast, Behaviour &amp; Consistency</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1204240" cy="461665"/>
          </a:xfrm>
          <a:prstGeom prst="rect">
            <a:avLst/>
          </a:prstGeom>
          <a:noFill/>
        </p:spPr>
        <p:txBody>
          <a:bodyPr wrap="none" rtlCol="0">
            <a:spAutoFit/>
          </a:bodyPr>
          <a:lstStyle/>
          <a:p>
            <a:r>
              <a:rPr lang="en-GB" sz="2400" b="1" dirty="0">
                <a:solidFill>
                  <a:srgbClr val="AC238D"/>
                </a:solidFill>
              </a:rPr>
              <a:t>Content</a:t>
            </a:r>
          </a:p>
        </p:txBody>
      </p:sp>
    </p:spTree>
    <p:extLst>
      <p:ext uri="{BB962C8B-B14F-4D97-AF65-F5344CB8AC3E}">
        <p14:creationId xmlns:p14="http://schemas.microsoft.com/office/powerpoint/2010/main" val="1000191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4384790" cy="461665"/>
          </a:xfrm>
          <a:prstGeom prst="rect">
            <a:avLst/>
          </a:prstGeom>
          <a:noFill/>
        </p:spPr>
        <p:txBody>
          <a:bodyPr wrap="none" rtlCol="0">
            <a:spAutoFit/>
          </a:bodyPr>
          <a:lstStyle/>
          <a:p>
            <a:r>
              <a:rPr lang="en-GB" sz="2400" b="1" dirty="0">
                <a:solidFill>
                  <a:srgbClr val="AC238D"/>
                </a:solidFill>
              </a:rPr>
              <a:t>Colour Scheme - Complementary</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pic>
        <p:nvPicPr>
          <p:cNvPr id="4" name="Picture 3"/>
          <p:cNvPicPr>
            <a:picLocks noChangeAspect="1"/>
          </p:cNvPicPr>
          <p:nvPr/>
        </p:nvPicPr>
        <p:blipFill>
          <a:blip r:embed="rId3"/>
          <a:stretch>
            <a:fillRect/>
          </a:stretch>
        </p:blipFill>
        <p:spPr>
          <a:xfrm>
            <a:off x="1423686" y="1927979"/>
            <a:ext cx="9022164" cy="4212993"/>
          </a:xfrm>
          <a:prstGeom prst="rect">
            <a:avLst/>
          </a:prstGeom>
        </p:spPr>
      </p:pic>
    </p:spTree>
    <p:extLst>
      <p:ext uri="{BB962C8B-B14F-4D97-AF65-F5344CB8AC3E}">
        <p14:creationId xmlns:p14="http://schemas.microsoft.com/office/powerpoint/2010/main" val="351470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5082097" cy="461665"/>
          </a:xfrm>
          <a:prstGeom prst="rect">
            <a:avLst/>
          </a:prstGeom>
          <a:noFill/>
        </p:spPr>
        <p:txBody>
          <a:bodyPr wrap="none" rtlCol="0">
            <a:spAutoFit/>
          </a:bodyPr>
          <a:lstStyle/>
          <a:p>
            <a:r>
              <a:rPr lang="en-GB" sz="2400" b="1" dirty="0">
                <a:solidFill>
                  <a:srgbClr val="AC238D"/>
                </a:solidFill>
              </a:rPr>
              <a:t>Colour Scheme – Split-Complementary</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199" y="1927341"/>
            <a:ext cx="11373729" cy="1938992"/>
          </a:xfrm>
          <a:prstGeom prst="rect">
            <a:avLst/>
          </a:prstGeom>
        </p:spPr>
        <p:txBody>
          <a:bodyPr wrap="square">
            <a:spAutoFit/>
          </a:bodyPr>
          <a:lstStyle/>
          <a:p>
            <a:pPr algn="just"/>
            <a:r>
              <a:rPr lang="en-GB" sz="2400" dirty="0"/>
              <a:t>The split-complementary colour scheme is a variation of the complementary colour scheme. In addition to the base colour, it uses the two colours adjacent to its complement. </a:t>
            </a:r>
          </a:p>
          <a:p>
            <a:pPr algn="just"/>
            <a:r>
              <a:rPr lang="en-GB" sz="2400" dirty="0"/>
              <a:t>This colour scheme has the same strong visual contrast as the complementary colour scheme, but has less tension. The split-complimentary colour scheme is often a good choice for beginners, because it is difficult to mess up.</a:t>
            </a:r>
          </a:p>
        </p:txBody>
      </p:sp>
      <p:pic>
        <p:nvPicPr>
          <p:cNvPr id="4" name="Picture 3"/>
          <p:cNvPicPr>
            <a:picLocks noChangeAspect="1"/>
          </p:cNvPicPr>
          <p:nvPr/>
        </p:nvPicPr>
        <p:blipFill>
          <a:blip r:embed="rId3"/>
          <a:stretch>
            <a:fillRect/>
          </a:stretch>
        </p:blipFill>
        <p:spPr>
          <a:xfrm>
            <a:off x="8307659" y="3772890"/>
            <a:ext cx="3523269" cy="2818615"/>
          </a:xfrm>
          <a:prstGeom prst="rect">
            <a:avLst/>
          </a:prstGeom>
        </p:spPr>
      </p:pic>
    </p:spTree>
    <p:extLst>
      <p:ext uri="{BB962C8B-B14F-4D97-AF65-F5344CB8AC3E}">
        <p14:creationId xmlns:p14="http://schemas.microsoft.com/office/powerpoint/2010/main" val="899412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5107745" cy="461665"/>
          </a:xfrm>
          <a:prstGeom prst="rect">
            <a:avLst/>
          </a:prstGeom>
          <a:noFill/>
        </p:spPr>
        <p:txBody>
          <a:bodyPr wrap="none" rtlCol="0">
            <a:spAutoFit/>
          </a:bodyPr>
          <a:lstStyle/>
          <a:p>
            <a:r>
              <a:rPr lang="en-GB" sz="2400" b="1" dirty="0">
                <a:solidFill>
                  <a:srgbClr val="AC238D"/>
                </a:solidFill>
              </a:rPr>
              <a:t>Colour Scheme – Split-Complementary</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pic>
        <p:nvPicPr>
          <p:cNvPr id="3" name="Picture 2"/>
          <p:cNvPicPr>
            <a:picLocks noChangeAspect="1"/>
          </p:cNvPicPr>
          <p:nvPr/>
        </p:nvPicPr>
        <p:blipFill>
          <a:blip r:embed="rId3"/>
          <a:stretch>
            <a:fillRect/>
          </a:stretch>
        </p:blipFill>
        <p:spPr>
          <a:xfrm>
            <a:off x="1905897" y="2102004"/>
            <a:ext cx="8240402" cy="3696629"/>
          </a:xfrm>
          <a:prstGeom prst="rect">
            <a:avLst/>
          </a:prstGeom>
        </p:spPr>
      </p:pic>
    </p:spTree>
    <p:extLst>
      <p:ext uri="{BB962C8B-B14F-4D97-AF65-F5344CB8AC3E}">
        <p14:creationId xmlns:p14="http://schemas.microsoft.com/office/powerpoint/2010/main" val="1195290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3230628" cy="461665"/>
          </a:xfrm>
          <a:prstGeom prst="rect">
            <a:avLst/>
          </a:prstGeom>
          <a:noFill/>
        </p:spPr>
        <p:txBody>
          <a:bodyPr wrap="none" rtlCol="0">
            <a:spAutoFit/>
          </a:bodyPr>
          <a:lstStyle/>
          <a:p>
            <a:r>
              <a:rPr lang="en-GB" sz="2400" b="1" dirty="0">
                <a:solidFill>
                  <a:srgbClr val="AC238D"/>
                </a:solidFill>
              </a:rPr>
              <a:t>Colour Scheme – Triadic</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199" y="1927341"/>
            <a:ext cx="11373729" cy="1569660"/>
          </a:xfrm>
          <a:prstGeom prst="rect">
            <a:avLst/>
          </a:prstGeom>
        </p:spPr>
        <p:txBody>
          <a:bodyPr wrap="square">
            <a:spAutoFit/>
          </a:bodyPr>
          <a:lstStyle/>
          <a:p>
            <a:pPr algn="just"/>
            <a:r>
              <a:rPr lang="en-GB" sz="2400" dirty="0"/>
              <a:t>A triadic colour scheme uses colours that are evenly spaced around the colour wheel. Triadic colour harmonies tend to be quite vibrant, even if you use pale or unsaturated versions of your hues. To use a triadic harmony successfully, the colours should be carefully balanced - let one colour dominate and use the two others for accent.</a:t>
            </a:r>
          </a:p>
        </p:txBody>
      </p:sp>
      <p:pic>
        <p:nvPicPr>
          <p:cNvPr id="3" name="Picture 2"/>
          <p:cNvPicPr>
            <a:picLocks noChangeAspect="1"/>
          </p:cNvPicPr>
          <p:nvPr/>
        </p:nvPicPr>
        <p:blipFill>
          <a:blip r:embed="rId3"/>
          <a:stretch>
            <a:fillRect/>
          </a:stretch>
        </p:blipFill>
        <p:spPr>
          <a:xfrm>
            <a:off x="7582546" y="4036954"/>
            <a:ext cx="4248382" cy="2554694"/>
          </a:xfrm>
          <a:prstGeom prst="rect">
            <a:avLst/>
          </a:prstGeom>
        </p:spPr>
      </p:pic>
    </p:spTree>
    <p:extLst>
      <p:ext uri="{BB962C8B-B14F-4D97-AF65-F5344CB8AC3E}">
        <p14:creationId xmlns:p14="http://schemas.microsoft.com/office/powerpoint/2010/main" val="1765333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3230628" cy="461665"/>
          </a:xfrm>
          <a:prstGeom prst="rect">
            <a:avLst/>
          </a:prstGeom>
          <a:noFill/>
        </p:spPr>
        <p:txBody>
          <a:bodyPr wrap="none" rtlCol="0">
            <a:spAutoFit/>
          </a:bodyPr>
          <a:lstStyle/>
          <a:p>
            <a:r>
              <a:rPr lang="en-GB" sz="2400" b="1" dirty="0">
                <a:solidFill>
                  <a:srgbClr val="AC238D"/>
                </a:solidFill>
              </a:rPr>
              <a:t>Colour Scheme – Triadic</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pic>
        <p:nvPicPr>
          <p:cNvPr id="4" name="Picture 3"/>
          <p:cNvPicPr>
            <a:picLocks noChangeAspect="1"/>
          </p:cNvPicPr>
          <p:nvPr/>
        </p:nvPicPr>
        <p:blipFill>
          <a:blip r:embed="rId3"/>
          <a:stretch>
            <a:fillRect/>
          </a:stretch>
        </p:blipFill>
        <p:spPr>
          <a:xfrm>
            <a:off x="2066223" y="1971791"/>
            <a:ext cx="7306726" cy="4005263"/>
          </a:xfrm>
          <a:prstGeom prst="rect">
            <a:avLst/>
          </a:prstGeom>
        </p:spPr>
      </p:pic>
    </p:spTree>
    <p:extLst>
      <p:ext uri="{BB962C8B-B14F-4D97-AF65-F5344CB8AC3E}">
        <p14:creationId xmlns:p14="http://schemas.microsoft.com/office/powerpoint/2010/main" val="4007533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3398494" cy="461665"/>
          </a:xfrm>
          <a:prstGeom prst="rect">
            <a:avLst/>
          </a:prstGeom>
          <a:noFill/>
        </p:spPr>
        <p:txBody>
          <a:bodyPr wrap="none" rtlCol="0">
            <a:spAutoFit/>
          </a:bodyPr>
          <a:lstStyle/>
          <a:p>
            <a:r>
              <a:rPr lang="en-GB" sz="2400" b="1" dirty="0">
                <a:solidFill>
                  <a:srgbClr val="AC238D"/>
                </a:solidFill>
              </a:rPr>
              <a:t>Colour Scheme – Tetradic</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199" y="1927341"/>
            <a:ext cx="11373729" cy="1569660"/>
          </a:xfrm>
          <a:prstGeom prst="rect">
            <a:avLst/>
          </a:prstGeom>
        </p:spPr>
        <p:txBody>
          <a:bodyPr wrap="square">
            <a:spAutoFit/>
          </a:bodyPr>
          <a:lstStyle/>
          <a:p>
            <a:pPr algn="just"/>
            <a:r>
              <a:rPr lang="en-GB" sz="2400" dirty="0"/>
              <a:t>The tetradic colour  or rectangle scheme uses four colours arranged into two complementary pairs. This rich colour scheme offers plenty of possibilities for variation. </a:t>
            </a:r>
          </a:p>
          <a:p>
            <a:pPr algn="just"/>
            <a:r>
              <a:rPr lang="en-GB" sz="2400" dirty="0"/>
              <a:t>The tetradic colour scheme works best if you let one colour be dominant. You should also pay attention to the balance between warm and cool colours in your design.</a:t>
            </a:r>
          </a:p>
        </p:txBody>
      </p:sp>
      <p:pic>
        <p:nvPicPr>
          <p:cNvPr id="4" name="Picture 3"/>
          <p:cNvPicPr>
            <a:picLocks noChangeAspect="1"/>
          </p:cNvPicPr>
          <p:nvPr/>
        </p:nvPicPr>
        <p:blipFill>
          <a:blip r:embed="rId3"/>
          <a:stretch>
            <a:fillRect/>
          </a:stretch>
        </p:blipFill>
        <p:spPr>
          <a:xfrm>
            <a:off x="6144063" y="3782121"/>
            <a:ext cx="5608831" cy="2804416"/>
          </a:xfrm>
          <a:prstGeom prst="rect">
            <a:avLst/>
          </a:prstGeom>
        </p:spPr>
      </p:pic>
    </p:spTree>
    <p:extLst>
      <p:ext uri="{BB962C8B-B14F-4D97-AF65-F5344CB8AC3E}">
        <p14:creationId xmlns:p14="http://schemas.microsoft.com/office/powerpoint/2010/main" val="1258018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3398494" cy="461665"/>
          </a:xfrm>
          <a:prstGeom prst="rect">
            <a:avLst/>
          </a:prstGeom>
          <a:noFill/>
        </p:spPr>
        <p:txBody>
          <a:bodyPr wrap="none" rtlCol="0">
            <a:spAutoFit/>
          </a:bodyPr>
          <a:lstStyle/>
          <a:p>
            <a:r>
              <a:rPr lang="en-GB" sz="2400" b="1" dirty="0">
                <a:solidFill>
                  <a:srgbClr val="AC238D"/>
                </a:solidFill>
              </a:rPr>
              <a:t>Colour Scheme – Tetradic</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pic>
        <p:nvPicPr>
          <p:cNvPr id="3" name="Picture 2"/>
          <p:cNvPicPr>
            <a:picLocks noChangeAspect="1"/>
          </p:cNvPicPr>
          <p:nvPr/>
        </p:nvPicPr>
        <p:blipFill>
          <a:blip r:embed="rId3"/>
          <a:stretch>
            <a:fillRect/>
          </a:stretch>
        </p:blipFill>
        <p:spPr>
          <a:xfrm>
            <a:off x="2419815" y="1840182"/>
            <a:ext cx="6913291" cy="4230161"/>
          </a:xfrm>
          <a:prstGeom prst="rect">
            <a:avLst/>
          </a:prstGeom>
        </p:spPr>
      </p:pic>
    </p:spTree>
    <p:extLst>
      <p:ext uri="{BB962C8B-B14F-4D97-AF65-F5344CB8AC3E}">
        <p14:creationId xmlns:p14="http://schemas.microsoft.com/office/powerpoint/2010/main" val="29203504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508315" cy="461665"/>
          </a:xfrm>
          <a:prstGeom prst="rect">
            <a:avLst/>
          </a:prstGeom>
          <a:noFill/>
        </p:spPr>
        <p:txBody>
          <a:bodyPr wrap="none" rtlCol="0">
            <a:spAutoFit/>
          </a:bodyPr>
          <a:lstStyle/>
          <a:p>
            <a:r>
              <a:rPr lang="en-GB" sz="2400" b="1" dirty="0">
                <a:solidFill>
                  <a:srgbClr val="AC238D"/>
                </a:solidFill>
              </a:rPr>
              <a:t>Colour Psychology</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199" y="1927341"/>
            <a:ext cx="11373729" cy="2308324"/>
          </a:xfrm>
          <a:prstGeom prst="rect">
            <a:avLst/>
          </a:prstGeom>
        </p:spPr>
        <p:txBody>
          <a:bodyPr wrap="square">
            <a:spAutoFit/>
          </a:bodyPr>
          <a:lstStyle/>
          <a:p>
            <a:pPr algn="just"/>
            <a:r>
              <a:rPr lang="en-GB" sz="2400" dirty="0"/>
              <a:t>Colour is the most effective attribute of objects and images in producing an emotional response. </a:t>
            </a:r>
          </a:p>
          <a:p>
            <a:pPr algn="just"/>
            <a:endParaRPr lang="en-GB" sz="2400" dirty="0"/>
          </a:p>
          <a:p>
            <a:pPr algn="just"/>
            <a:r>
              <a:rPr lang="en-GB" sz="2400" dirty="0"/>
              <a:t>These associations hold true only for some parts of the world, and it is important to consider the other associations when designing for a target audience which transcends cultural boundaries. </a:t>
            </a:r>
          </a:p>
        </p:txBody>
      </p:sp>
      <p:sp>
        <p:nvSpPr>
          <p:cNvPr id="3" name="Oval 2"/>
          <p:cNvSpPr/>
          <p:nvPr/>
        </p:nvSpPr>
        <p:spPr>
          <a:xfrm>
            <a:off x="5546112" y="4429744"/>
            <a:ext cx="1072940" cy="981306"/>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7262640" y="4429744"/>
            <a:ext cx="1072940" cy="98130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8979168" y="4429744"/>
            <a:ext cx="1072940" cy="9813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6037858" y="5854390"/>
            <a:ext cx="3522503" cy="369332"/>
          </a:xfrm>
          <a:prstGeom prst="rect">
            <a:avLst/>
          </a:prstGeom>
          <a:noFill/>
        </p:spPr>
        <p:txBody>
          <a:bodyPr wrap="none" rtlCol="0">
            <a:spAutoFit/>
          </a:bodyPr>
          <a:lstStyle/>
          <a:p>
            <a:r>
              <a:rPr lang="en-GB" dirty="0"/>
              <a:t>What doe these colours say to you?</a:t>
            </a:r>
          </a:p>
        </p:txBody>
      </p:sp>
    </p:spTree>
    <p:extLst>
      <p:ext uri="{BB962C8B-B14F-4D97-AF65-F5344CB8AC3E}">
        <p14:creationId xmlns:p14="http://schemas.microsoft.com/office/powerpoint/2010/main" val="2079600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508315" cy="461665"/>
          </a:xfrm>
          <a:prstGeom prst="rect">
            <a:avLst/>
          </a:prstGeom>
          <a:noFill/>
        </p:spPr>
        <p:txBody>
          <a:bodyPr wrap="none" rtlCol="0">
            <a:spAutoFit/>
          </a:bodyPr>
          <a:lstStyle/>
          <a:p>
            <a:r>
              <a:rPr lang="en-GB" sz="2400" b="1" dirty="0">
                <a:solidFill>
                  <a:srgbClr val="AC238D"/>
                </a:solidFill>
              </a:rPr>
              <a:t>Colour Psychology</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199" y="1927341"/>
            <a:ext cx="11373729" cy="1569660"/>
          </a:xfrm>
          <a:prstGeom prst="rect">
            <a:avLst/>
          </a:prstGeom>
        </p:spPr>
        <p:txBody>
          <a:bodyPr wrap="square">
            <a:spAutoFit/>
          </a:bodyPr>
          <a:lstStyle/>
          <a:p>
            <a:pPr algn="just"/>
            <a:r>
              <a:rPr lang="en-GB" sz="2400" dirty="0"/>
              <a:t>Our response to colour is highly subjective, affected by personal experience and cultural conditioning. It provides a powerful means of communication. For these reasons, interface developers should devote much of their efforts to an understanding of colour and the expected response from an application's target users.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36686"/>
          <a:stretch/>
        </p:blipFill>
        <p:spPr>
          <a:xfrm>
            <a:off x="4181913" y="4761596"/>
            <a:ext cx="3924300" cy="1182004"/>
          </a:xfrm>
          <a:prstGeom prst="rect">
            <a:avLst/>
          </a:prstGeom>
        </p:spPr>
      </p:pic>
    </p:spTree>
    <p:extLst>
      <p:ext uri="{BB962C8B-B14F-4D97-AF65-F5344CB8AC3E}">
        <p14:creationId xmlns:p14="http://schemas.microsoft.com/office/powerpoint/2010/main" val="1432371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508315" cy="461665"/>
          </a:xfrm>
          <a:prstGeom prst="rect">
            <a:avLst/>
          </a:prstGeom>
          <a:noFill/>
        </p:spPr>
        <p:txBody>
          <a:bodyPr wrap="none" rtlCol="0">
            <a:spAutoFit/>
          </a:bodyPr>
          <a:lstStyle/>
          <a:p>
            <a:r>
              <a:rPr lang="en-GB" sz="2400" b="1" dirty="0">
                <a:solidFill>
                  <a:srgbClr val="AC238D"/>
                </a:solidFill>
              </a:rPr>
              <a:t>Colour Psychology</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199" y="1927341"/>
            <a:ext cx="11373729" cy="1938992"/>
          </a:xfrm>
          <a:prstGeom prst="rect">
            <a:avLst/>
          </a:prstGeom>
        </p:spPr>
        <p:txBody>
          <a:bodyPr wrap="square">
            <a:spAutoFit/>
          </a:bodyPr>
          <a:lstStyle/>
          <a:p>
            <a:pPr algn="just"/>
            <a:r>
              <a:rPr lang="en-GB" sz="2400" dirty="0"/>
              <a:t>Despite the personal differences in our response to colour, we can state some general rules. Colours such as red, orange and yellow, which we may perceive as warm colours, will appear to be closer than cooler colours such as blue and green. Lighter, pastel colours are seen as relaxing and cheerful, whereas darker colours convey darker emotions such as anger and depression.</a:t>
            </a:r>
          </a:p>
        </p:txBody>
      </p:sp>
      <p:pic>
        <p:nvPicPr>
          <p:cNvPr id="3" name="Picture 2"/>
          <p:cNvPicPr>
            <a:picLocks noChangeAspect="1"/>
          </p:cNvPicPr>
          <p:nvPr/>
        </p:nvPicPr>
        <p:blipFill>
          <a:blip r:embed="rId3"/>
          <a:stretch>
            <a:fillRect/>
          </a:stretch>
        </p:blipFill>
        <p:spPr>
          <a:xfrm>
            <a:off x="9110545" y="3855529"/>
            <a:ext cx="2929055" cy="2929055"/>
          </a:xfrm>
          <a:prstGeom prst="rect">
            <a:avLst/>
          </a:prstGeom>
        </p:spPr>
      </p:pic>
      <p:sp>
        <p:nvSpPr>
          <p:cNvPr id="5" name="Rectangle 4"/>
          <p:cNvSpPr/>
          <p:nvPr/>
        </p:nvSpPr>
        <p:spPr>
          <a:xfrm>
            <a:off x="457199" y="3937323"/>
            <a:ext cx="7895064" cy="1200329"/>
          </a:xfrm>
          <a:prstGeom prst="rect">
            <a:avLst/>
          </a:prstGeom>
        </p:spPr>
        <p:txBody>
          <a:bodyPr wrap="square">
            <a:spAutoFit/>
          </a:bodyPr>
          <a:lstStyle/>
          <a:p>
            <a:pPr algn="just"/>
            <a:r>
              <a:rPr lang="en-GB" sz="2400" dirty="0"/>
              <a:t>Warm colours are useful for grabbing attention, for example when the user is required to carry out some action. Cool colours such as blue are more suitable for backgrounds. </a:t>
            </a:r>
          </a:p>
        </p:txBody>
      </p:sp>
    </p:spTree>
    <p:extLst>
      <p:ext uri="{BB962C8B-B14F-4D97-AF65-F5344CB8AC3E}">
        <p14:creationId xmlns:p14="http://schemas.microsoft.com/office/powerpoint/2010/main" val="4148137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3315075" cy="461665"/>
          </a:xfrm>
          <a:prstGeom prst="rect">
            <a:avLst/>
          </a:prstGeom>
          <a:noFill/>
        </p:spPr>
        <p:txBody>
          <a:bodyPr wrap="none" rtlCol="0">
            <a:spAutoFit/>
          </a:bodyPr>
          <a:lstStyle/>
          <a:p>
            <a:r>
              <a:rPr lang="en-GB" sz="2400" b="1" dirty="0">
                <a:solidFill>
                  <a:srgbClr val="AC238D"/>
                </a:solidFill>
              </a:rPr>
              <a:t>Why Colour is Important</a:t>
            </a:r>
          </a:p>
        </p:txBody>
      </p:sp>
      <p:sp>
        <p:nvSpPr>
          <p:cNvPr id="14" name="Rectangle 13">
            <a:extLst>
              <a:ext uri="{FF2B5EF4-FFF2-40B4-BE49-F238E27FC236}">
                <a16:creationId xmlns:a16="http://schemas.microsoft.com/office/drawing/2014/main" id="{1A03B776-3AD5-4756-BF6C-545EEF3BC933}"/>
              </a:ext>
            </a:extLst>
          </p:cNvPr>
          <p:cNvSpPr/>
          <p:nvPr/>
        </p:nvSpPr>
        <p:spPr>
          <a:xfrm>
            <a:off x="457199" y="1927341"/>
            <a:ext cx="11218127" cy="3785652"/>
          </a:xfrm>
          <a:prstGeom prst="rect">
            <a:avLst/>
          </a:prstGeom>
        </p:spPr>
        <p:txBody>
          <a:bodyPr wrap="square">
            <a:spAutoFit/>
          </a:bodyPr>
          <a:lstStyle/>
          <a:p>
            <a:pPr algn="just"/>
            <a:r>
              <a:rPr lang="en-GB" sz="2400" dirty="0"/>
              <a:t>Colour plays a vitally important role in the world in which we live. Colour can sway thinking, change actions, and cause reactions. It can irritate or soothe your eyes, raise your blood pressure or suppress your appetite. When used in the right ways, colour can even save on energy consumption.</a:t>
            </a:r>
          </a:p>
          <a:p>
            <a:pPr algn="just"/>
            <a:endParaRPr lang="en-GB" sz="2400" dirty="0"/>
          </a:p>
          <a:p>
            <a:pPr algn="just"/>
            <a:r>
              <a:rPr lang="en-GB" sz="2400" dirty="0"/>
              <a:t>As a powerful form of communication, colour is irreplaceable. Red means "</a:t>
            </a:r>
            <a:r>
              <a:rPr lang="en-GB" sz="2400" dirty="0">
                <a:solidFill>
                  <a:srgbClr val="FF0000"/>
                </a:solidFill>
              </a:rPr>
              <a:t>stop</a:t>
            </a:r>
            <a:r>
              <a:rPr lang="en-GB" sz="2400" dirty="0"/>
              <a:t>" and green means "</a:t>
            </a:r>
            <a:r>
              <a:rPr lang="en-GB" sz="2400" dirty="0">
                <a:solidFill>
                  <a:srgbClr val="00B050"/>
                </a:solidFill>
              </a:rPr>
              <a:t>go</a:t>
            </a:r>
            <a:r>
              <a:rPr lang="en-GB" sz="2400" dirty="0"/>
              <a:t>." Traffic lights send this universal message. Likewise, the colours used for a product, web site, business card, or logo cause powerful reactions. </a:t>
            </a:r>
          </a:p>
          <a:p>
            <a:pPr algn="just"/>
            <a:endParaRPr lang="en-GB" sz="2400" dirty="0"/>
          </a:p>
          <a:p>
            <a:pPr algn="ctr"/>
            <a:r>
              <a:rPr lang="en-GB" sz="2400" b="1" dirty="0"/>
              <a:t>Colour Matters!</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pic>
        <p:nvPicPr>
          <p:cNvPr id="3" name="Picture 2" descr="Traffic Light PNG Transparent Images | PNG All"/>
          <p:cNvPicPr>
            <a:picLocks noChangeAspect="1"/>
          </p:cNvPicPr>
          <p:nvPr/>
        </p:nvPicPr>
        <p:blipFill rotWithShape="1">
          <a:blip r:embed="rId3" cstate="print">
            <a:extLst>
              <a:ext uri="{28A0092B-C50C-407E-A947-70E740481C1C}">
                <a14:useLocalDpi xmlns:a14="http://schemas.microsoft.com/office/drawing/2010/main" val="0"/>
              </a:ext>
            </a:extLst>
          </a:blip>
          <a:srcRect t="4599" b="6896"/>
          <a:stretch/>
        </p:blipFill>
        <p:spPr>
          <a:xfrm>
            <a:off x="9515638" y="4971711"/>
            <a:ext cx="2425389" cy="1717287"/>
          </a:xfrm>
          <a:prstGeom prst="rect">
            <a:avLst/>
          </a:prstGeom>
        </p:spPr>
      </p:pic>
    </p:spTree>
    <p:extLst>
      <p:ext uri="{BB962C8B-B14F-4D97-AF65-F5344CB8AC3E}">
        <p14:creationId xmlns:p14="http://schemas.microsoft.com/office/powerpoint/2010/main" val="842335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3229987" cy="461665"/>
          </a:xfrm>
          <a:prstGeom prst="rect">
            <a:avLst/>
          </a:prstGeom>
          <a:noFill/>
        </p:spPr>
        <p:txBody>
          <a:bodyPr wrap="none" rtlCol="0">
            <a:spAutoFit/>
          </a:bodyPr>
          <a:lstStyle/>
          <a:p>
            <a:r>
              <a:rPr lang="en-GB" sz="2400" b="1" dirty="0">
                <a:solidFill>
                  <a:srgbClr val="AC238D"/>
                </a:solidFill>
              </a:rPr>
              <a:t>Colour Psychology - Red</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200" y="1927341"/>
            <a:ext cx="4973444" cy="3416320"/>
          </a:xfrm>
          <a:prstGeom prst="rect">
            <a:avLst/>
          </a:prstGeom>
        </p:spPr>
        <p:txBody>
          <a:bodyPr wrap="square">
            <a:spAutoFit/>
          </a:bodyPr>
          <a:lstStyle/>
          <a:p>
            <a:pPr algn="just"/>
            <a:r>
              <a:rPr lang="en-GB" sz="2400" dirty="0"/>
              <a:t>Red is often associated with the heat of sun and fire and is considered a high-arousal colour, often stimulating people to take risks, according to colour think tank, Pantone. It has also been shown to stimulate the senses and raise blood pressure, and it may arouse feelings of power, energy, passion, love, aggression, or danger.</a:t>
            </a:r>
          </a:p>
        </p:txBody>
      </p:sp>
      <p:pic>
        <p:nvPicPr>
          <p:cNvPr id="4" name="Picture 3"/>
          <p:cNvPicPr>
            <a:picLocks noChangeAspect="1"/>
          </p:cNvPicPr>
          <p:nvPr/>
        </p:nvPicPr>
        <p:blipFill>
          <a:blip r:embed="rId3"/>
          <a:stretch>
            <a:fillRect/>
          </a:stretch>
        </p:blipFill>
        <p:spPr>
          <a:xfrm>
            <a:off x="5832088" y="1242609"/>
            <a:ext cx="5053826" cy="5164060"/>
          </a:xfrm>
          <a:prstGeom prst="rect">
            <a:avLst/>
          </a:prstGeom>
        </p:spPr>
      </p:pic>
    </p:spTree>
    <p:extLst>
      <p:ext uri="{BB962C8B-B14F-4D97-AF65-F5344CB8AC3E}">
        <p14:creationId xmlns:p14="http://schemas.microsoft.com/office/powerpoint/2010/main" val="2516676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3576364" cy="461665"/>
          </a:xfrm>
          <a:prstGeom prst="rect">
            <a:avLst/>
          </a:prstGeom>
          <a:noFill/>
        </p:spPr>
        <p:txBody>
          <a:bodyPr wrap="none" rtlCol="0">
            <a:spAutoFit/>
          </a:bodyPr>
          <a:lstStyle/>
          <a:p>
            <a:r>
              <a:rPr lang="en-GB" sz="2400" b="1" dirty="0">
                <a:solidFill>
                  <a:srgbClr val="AC238D"/>
                </a:solidFill>
              </a:rPr>
              <a:t>Colour Psychology - Yellow</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200" y="1927341"/>
            <a:ext cx="4973444" cy="1938992"/>
          </a:xfrm>
          <a:prstGeom prst="rect">
            <a:avLst/>
          </a:prstGeom>
        </p:spPr>
        <p:txBody>
          <a:bodyPr wrap="square">
            <a:spAutoFit/>
          </a:bodyPr>
          <a:lstStyle/>
          <a:p>
            <a:pPr algn="just"/>
            <a:r>
              <a:rPr lang="en-GB" sz="2400" dirty="0"/>
              <a:t>Yellow is often associated with the heat of sun and fire and is considered a high-arousal colour. It may stimulate feelings of optimism, hope, positivity and energy or cowardice and betrayal.</a:t>
            </a:r>
          </a:p>
        </p:txBody>
      </p:sp>
      <p:pic>
        <p:nvPicPr>
          <p:cNvPr id="3" name="Picture 2"/>
          <p:cNvPicPr>
            <a:picLocks noChangeAspect="1"/>
          </p:cNvPicPr>
          <p:nvPr/>
        </p:nvPicPr>
        <p:blipFill>
          <a:blip r:embed="rId3"/>
          <a:stretch>
            <a:fillRect/>
          </a:stretch>
        </p:blipFill>
        <p:spPr>
          <a:xfrm>
            <a:off x="5726431" y="1283333"/>
            <a:ext cx="5537655" cy="5166000"/>
          </a:xfrm>
          <a:prstGeom prst="rect">
            <a:avLst/>
          </a:prstGeom>
        </p:spPr>
      </p:pic>
    </p:spTree>
    <p:extLst>
      <p:ext uri="{BB962C8B-B14F-4D97-AF65-F5344CB8AC3E}">
        <p14:creationId xmlns:p14="http://schemas.microsoft.com/office/powerpoint/2010/main" val="1070224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3309817" cy="461665"/>
          </a:xfrm>
          <a:prstGeom prst="rect">
            <a:avLst/>
          </a:prstGeom>
          <a:noFill/>
        </p:spPr>
        <p:txBody>
          <a:bodyPr wrap="none" rtlCol="0">
            <a:spAutoFit/>
          </a:bodyPr>
          <a:lstStyle/>
          <a:p>
            <a:r>
              <a:rPr lang="en-GB" sz="2400" b="1" dirty="0">
                <a:solidFill>
                  <a:srgbClr val="AC238D"/>
                </a:solidFill>
              </a:rPr>
              <a:t>Colour Psychology - Blue</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200" y="1927341"/>
            <a:ext cx="4973444" cy="2308324"/>
          </a:xfrm>
          <a:prstGeom prst="rect">
            <a:avLst/>
          </a:prstGeom>
        </p:spPr>
        <p:txBody>
          <a:bodyPr wrap="square">
            <a:spAutoFit/>
          </a:bodyPr>
          <a:lstStyle/>
          <a:p>
            <a:pPr algn="just"/>
            <a:r>
              <a:rPr lang="en-GB" sz="2400" dirty="0"/>
              <a:t>Blue is often associated with the coolness of the sea and sky. It has been shown to calm the senses and lower blood pressure. It may stimulate feelings of trust, security, order, and cleanliness.</a:t>
            </a:r>
          </a:p>
        </p:txBody>
      </p:sp>
      <p:pic>
        <p:nvPicPr>
          <p:cNvPr id="4" name="Picture 3"/>
          <p:cNvPicPr>
            <a:picLocks noChangeAspect="1"/>
          </p:cNvPicPr>
          <p:nvPr/>
        </p:nvPicPr>
        <p:blipFill>
          <a:blip r:embed="rId3"/>
          <a:stretch>
            <a:fillRect/>
          </a:stretch>
        </p:blipFill>
        <p:spPr>
          <a:xfrm>
            <a:off x="5989321" y="1143952"/>
            <a:ext cx="4879455" cy="5166000"/>
          </a:xfrm>
          <a:prstGeom prst="rect">
            <a:avLst/>
          </a:prstGeom>
        </p:spPr>
      </p:pic>
    </p:spTree>
    <p:extLst>
      <p:ext uri="{BB962C8B-B14F-4D97-AF65-F5344CB8AC3E}">
        <p14:creationId xmlns:p14="http://schemas.microsoft.com/office/powerpoint/2010/main" val="600146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3666838" cy="461665"/>
          </a:xfrm>
          <a:prstGeom prst="rect">
            <a:avLst/>
          </a:prstGeom>
          <a:noFill/>
        </p:spPr>
        <p:txBody>
          <a:bodyPr wrap="none" rtlCol="0">
            <a:spAutoFit/>
          </a:bodyPr>
          <a:lstStyle/>
          <a:p>
            <a:r>
              <a:rPr lang="en-GB" sz="2400" b="1" dirty="0">
                <a:solidFill>
                  <a:srgbClr val="AC238D"/>
                </a:solidFill>
              </a:rPr>
              <a:t>Colour Psychology - Orange</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200" y="1927341"/>
            <a:ext cx="4973444" cy="1938992"/>
          </a:xfrm>
          <a:prstGeom prst="rect">
            <a:avLst/>
          </a:prstGeom>
        </p:spPr>
        <p:txBody>
          <a:bodyPr wrap="square">
            <a:spAutoFit/>
          </a:bodyPr>
          <a:lstStyle/>
          <a:p>
            <a:pPr algn="just"/>
            <a:r>
              <a:rPr lang="en-GB" sz="2400" dirty="0"/>
              <a:t>Orange is often associated with the heat of sun and fire and is considered a high-arousal colour. It may stimulate feelings of energy, balance, and warmth.</a:t>
            </a:r>
          </a:p>
        </p:txBody>
      </p:sp>
      <p:pic>
        <p:nvPicPr>
          <p:cNvPr id="3" name="Picture 2"/>
          <p:cNvPicPr>
            <a:picLocks noChangeAspect="1"/>
          </p:cNvPicPr>
          <p:nvPr/>
        </p:nvPicPr>
        <p:blipFill>
          <a:blip r:embed="rId3"/>
          <a:stretch>
            <a:fillRect/>
          </a:stretch>
        </p:blipFill>
        <p:spPr>
          <a:xfrm>
            <a:off x="5829300" y="1283333"/>
            <a:ext cx="5478534" cy="5166000"/>
          </a:xfrm>
          <a:prstGeom prst="rect">
            <a:avLst/>
          </a:prstGeom>
        </p:spPr>
      </p:pic>
    </p:spTree>
    <p:extLst>
      <p:ext uri="{BB962C8B-B14F-4D97-AF65-F5344CB8AC3E}">
        <p14:creationId xmlns:p14="http://schemas.microsoft.com/office/powerpoint/2010/main" val="873748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3517951" cy="461665"/>
          </a:xfrm>
          <a:prstGeom prst="rect">
            <a:avLst/>
          </a:prstGeom>
          <a:noFill/>
        </p:spPr>
        <p:txBody>
          <a:bodyPr wrap="none" rtlCol="0">
            <a:spAutoFit/>
          </a:bodyPr>
          <a:lstStyle/>
          <a:p>
            <a:r>
              <a:rPr lang="en-GB" sz="2400" b="1" dirty="0">
                <a:solidFill>
                  <a:srgbClr val="AC238D"/>
                </a:solidFill>
              </a:rPr>
              <a:t>Colour Psychology - Green</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200" y="1927341"/>
            <a:ext cx="4973444" cy="1569660"/>
          </a:xfrm>
          <a:prstGeom prst="rect">
            <a:avLst/>
          </a:prstGeom>
        </p:spPr>
        <p:txBody>
          <a:bodyPr wrap="square">
            <a:spAutoFit/>
          </a:bodyPr>
          <a:lstStyle/>
          <a:p>
            <a:pPr algn="just"/>
            <a:r>
              <a:rPr lang="en-GB" sz="2400" dirty="0"/>
              <a:t>Green is often associated with the coolness of leaves. People often associate it with nature, health, good luck, and jealousy.</a:t>
            </a:r>
          </a:p>
        </p:txBody>
      </p:sp>
      <p:pic>
        <p:nvPicPr>
          <p:cNvPr id="4" name="Picture 3"/>
          <p:cNvPicPr>
            <a:picLocks noChangeAspect="1"/>
          </p:cNvPicPr>
          <p:nvPr/>
        </p:nvPicPr>
        <p:blipFill>
          <a:blip r:embed="rId3"/>
          <a:stretch>
            <a:fillRect/>
          </a:stretch>
        </p:blipFill>
        <p:spPr>
          <a:xfrm>
            <a:off x="5977890" y="1125918"/>
            <a:ext cx="4844652" cy="5559969"/>
          </a:xfrm>
          <a:prstGeom prst="rect">
            <a:avLst/>
          </a:prstGeom>
        </p:spPr>
      </p:pic>
    </p:spTree>
    <p:extLst>
      <p:ext uri="{BB962C8B-B14F-4D97-AF65-F5344CB8AC3E}">
        <p14:creationId xmlns:p14="http://schemas.microsoft.com/office/powerpoint/2010/main" val="531291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26159"/>
          <a:stretch/>
        </p:blipFill>
        <p:spPr>
          <a:xfrm>
            <a:off x="5623560" y="1242608"/>
            <a:ext cx="5676900" cy="531018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3574312" cy="461665"/>
          </a:xfrm>
          <a:prstGeom prst="rect">
            <a:avLst/>
          </a:prstGeom>
          <a:noFill/>
        </p:spPr>
        <p:txBody>
          <a:bodyPr wrap="none" rtlCol="0">
            <a:spAutoFit/>
          </a:bodyPr>
          <a:lstStyle/>
          <a:p>
            <a:r>
              <a:rPr lang="en-GB" sz="2400" b="1" dirty="0">
                <a:solidFill>
                  <a:srgbClr val="AC238D"/>
                </a:solidFill>
              </a:rPr>
              <a:t>Colour Psychology - Purple</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200" y="1927341"/>
            <a:ext cx="4973444" cy="1569660"/>
          </a:xfrm>
          <a:prstGeom prst="rect">
            <a:avLst/>
          </a:prstGeom>
        </p:spPr>
        <p:txBody>
          <a:bodyPr wrap="square">
            <a:spAutoFit/>
          </a:bodyPr>
          <a:lstStyle/>
          <a:p>
            <a:pPr algn="just"/>
            <a:r>
              <a:rPr lang="en-GB" sz="2400" dirty="0"/>
              <a:t>Purple is generally considered a low-arousal colour. It may stimulate feelings of spirituality, mystery, royalty, or arrogance.</a:t>
            </a:r>
          </a:p>
        </p:txBody>
      </p:sp>
    </p:spTree>
    <p:extLst>
      <p:ext uri="{BB962C8B-B14F-4D97-AF65-F5344CB8AC3E}">
        <p14:creationId xmlns:p14="http://schemas.microsoft.com/office/powerpoint/2010/main" val="2445495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476062" cy="461665"/>
          </a:xfrm>
          <a:prstGeom prst="rect">
            <a:avLst/>
          </a:prstGeom>
          <a:noFill/>
        </p:spPr>
        <p:txBody>
          <a:bodyPr wrap="none" rtlCol="0">
            <a:spAutoFit/>
          </a:bodyPr>
          <a:lstStyle/>
          <a:p>
            <a:r>
              <a:rPr lang="en-GB" sz="2400" b="1" dirty="0">
                <a:solidFill>
                  <a:srgbClr val="AC238D"/>
                </a:solidFill>
              </a:rPr>
              <a:t>Colour Perception</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200" y="1927341"/>
            <a:ext cx="11173522" cy="1938992"/>
          </a:xfrm>
          <a:prstGeom prst="rect">
            <a:avLst/>
          </a:prstGeom>
        </p:spPr>
        <p:txBody>
          <a:bodyPr wrap="square">
            <a:spAutoFit/>
          </a:bodyPr>
          <a:lstStyle/>
          <a:p>
            <a:pPr algn="just"/>
            <a:r>
              <a:rPr lang="en-GB" sz="2400" dirty="0"/>
              <a:t>Human eyes register different wavelengths of light very differently. Violet has a short wavelength and high frequency, but is barely perceived by the human eye. Red has a long wavelength and low frequency, but is seen very well. Red tends to dominate the sensation of other colours, which accounts for its use in traffic lights, stop signs and other warning devices. </a:t>
            </a:r>
          </a:p>
        </p:txBody>
      </p:sp>
    </p:spTree>
    <p:extLst>
      <p:ext uri="{BB962C8B-B14F-4D97-AF65-F5344CB8AC3E}">
        <p14:creationId xmlns:p14="http://schemas.microsoft.com/office/powerpoint/2010/main" val="2087376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476062" cy="461665"/>
          </a:xfrm>
          <a:prstGeom prst="rect">
            <a:avLst/>
          </a:prstGeom>
          <a:noFill/>
        </p:spPr>
        <p:txBody>
          <a:bodyPr wrap="none" rtlCol="0">
            <a:spAutoFit/>
          </a:bodyPr>
          <a:lstStyle/>
          <a:p>
            <a:r>
              <a:rPr lang="en-GB" sz="2400" b="1" dirty="0">
                <a:solidFill>
                  <a:srgbClr val="AC238D"/>
                </a:solidFill>
              </a:rPr>
              <a:t>Colour Perception</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200" y="1927341"/>
            <a:ext cx="11173522" cy="1938992"/>
          </a:xfrm>
          <a:prstGeom prst="rect">
            <a:avLst/>
          </a:prstGeom>
        </p:spPr>
        <p:txBody>
          <a:bodyPr wrap="square">
            <a:spAutoFit/>
          </a:bodyPr>
          <a:lstStyle/>
          <a:p>
            <a:pPr algn="just"/>
            <a:r>
              <a:rPr lang="en-GB" sz="2400" dirty="0"/>
              <a:t>This domination is due to the cornea being coloured yellow to protect it from harmful ultraviolet rays. Yellow absorbs the shorter wavelength colours such as green, blue and violet. With age, the cornea becomes more yellow, so greens and blues are less visible to older people. This relationship between age and colour perception should be borne in mind if the intended audience for an application is from an older age group.</a:t>
            </a:r>
          </a:p>
        </p:txBody>
      </p:sp>
      <p:pic>
        <p:nvPicPr>
          <p:cNvPr id="4" name="Picture 3"/>
          <p:cNvPicPr>
            <a:picLocks noChangeAspect="1"/>
          </p:cNvPicPr>
          <p:nvPr/>
        </p:nvPicPr>
        <p:blipFill>
          <a:blip r:embed="rId3"/>
          <a:stretch>
            <a:fillRect/>
          </a:stretch>
        </p:blipFill>
        <p:spPr>
          <a:xfrm>
            <a:off x="4619973" y="4320233"/>
            <a:ext cx="2847975" cy="1781175"/>
          </a:xfrm>
          <a:prstGeom prst="rect">
            <a:avLst/>
          </a:prstGeom>
          <a:ln>
            <a:noFill/>
          </a:ln>
          <a:effectLst>
            <a:softEdge rad="112500"/>
          </a:effectLst>
        </p:spPr>
      </p:pic>
    </p:spTree>
    <p:extLst>
      <p:ext uri="{BB962C8B-B14F-4D97-AF65-F5344CB8AC3E}">
        <p14:creationId xmlns:p14="http://schemas.microsoft.com/office/powerpoint/2010/main" val="907539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476062" cy="461665"/>
          </a:xfrm>
          <a:prstGeom prst="rect">
            <a:avLst/>
          </a:prstGeom>
          <a:noFill/>
        </p:spPr>
        <p:txBody>
          <a:bodyPr wrap="none" rtlCol="0">
            <a:spAutoFit/>
          </a:bodyPr>
          <a:lstStyle/>
          <a:p>
            <a:r>
              <a:rPr lang="en-GB" sz="2400" b="1" dirty="0">
                <a:solidFill>
                  <a:srgbClr val="AC238D"/>
                </a:solidFill>
              </a:rPr>
              <a:t>Colour Perception</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0108" y="2042994"/>
            <a:ext cx="3038475" cy="3006491"/>
          </a:xfrm>
          <a:prstGeom prst="rect">
            <a:avLst/>
          </a:prstGeom>
        </p:spPr>
      </p:pic>
      <p:sp>
        <p:nvSpPr>
          <p:cNvPr id="5" name="TextBox 4"/>
          <p:cNvSpPr txBox="1"/>
          <p:nvPr/>
        </p:nvSpPr>
        <p:spPr>
          <a:xfrm>
            <a:off x="3995045" y="5620214"/>
            <a:ext cx="4248599" cy="523220"/>
          </a:xfrm>
          <a:prstGeom prst="rect">
            <a:avLst/>
          </a:prstGeom>
          <a:noFill/>
        </p:spPr>
        <p:txBody>
          <a:bodyPr wrap="none" rtlCol="0">
            <a:spAutoFit/>
          </a:bodyPr>
          <a:lstStyle/>
          <a:p>
            <a:r>
              <a:rPr lang="en-GB" sz="2800" b="1" dirty="0"/>
              <a:t>What number can you see?</a:t>
            </a:r>
          </a:p>
        </p:txBody>
      </p:sp>
    </p:spTree>
    <p:extLst>
      <p:ext uri="{BB962C8B-B14F-4D97-AF65-F5344CB8AC3E}">
        <p14:creationId xmlns:p14="http://schemas.microsoft.com/office/powerpoint/2010/main" val="33332490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476062" cy="461665"/>
          </a:xfrm>
          <a:prstGeom prst="rect">
            <a:avLst/>
          </a:prstGeom>
          <a:noFill/>
        </p:spPr>
        <p:txBody>
          <a:bodyPr wrap="none" rtlCol="0">
            <a:spAutoFit/>
          </a:bodyPr>
          <a:lstStyle/>
          <a:p>
            <a:r>
              <a:rPr lang="en-GB" sz="2400" b="1" dirty="0">
                <a:solidFill>
                  <a:srgbClr val="AC238D"/>
                </a:solidFill>
              </a:rPr>
              <a:t>Colour Perception</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5" name="TextBox 4"/>
          <p:cNvSpPr txBox="1"/>
          <p:nvPr/>
        </p:nvSpPr>
        <p:spPr>
          <a:xfrm>
            <a:off x="3995045" y="5620214"/>
            <a:ext cx="4248599" cy="523220"/>
          </a:xfrm>
          <a:prstGeom prst="rect">
            <a:avLst/>
          </a:prstGeom>
          <a:noFill/>
        </p:spPr>
        <p:txBody>
          <a:bodyPr wrap="none" rtlCol="0">
            <a:spAutoFit/>
          </a:bodyPr>
          <a:lstStyle/>
          <a:p>
            <a:r>
              <a:rPr lang="en-GB" sz="2800" b="1" dirty="0"/>
              <a:t>What number can you see?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084" y="2035334"/>
            <a:ext cx="3052519" cy="3036453"/>
          </a:xfrm>
          <a:prstGeom prst="rect">
            <a:avLst/>
          </a:prstGeom>
        </p:spPr>
      </p:pic>
    </p:spTree>
    <p:extLst>
      <p:ext uri="{BB962C8B-B14F-4D97-AF65-F5344CB8AC3E}">
        <p14:creationId xmlns:p14="http://schemas.microsoft.com/office/powerpoint/2010/main" val="4219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5287025" cy="461665"/>
          </a:xfrm>
          <a:prstGeom prst="rect">
            <a:avLst/>
          </a:prstGeom>
          <a:noFill/>
        </p:spPr>
        <p:txBody>
          <a:bodyPr wrap="none" rtlCol="0">
            <a:spAutoFit/>
          </a:bodyPr>
          <a:lstStyle/>
          <a:p>
            <a:r>
              <a:rPr lang="en-GB" sz="2400" b="1" dirty="0">
                <a:solidFill>
                  <a:srgbClr val="AC238D"/>
                </a:solidFill>
              </a:rPr>
              <a:t>Primary, Secondary and Tertiary Colours</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199" y="1927341"/>
            <a:ext cx="6757639" cy="3785652"/>
          </a:xfrm>
          <a:prstGeom prst="rect">
            <a:avLst/>
          </a:prstGeom>
        </p:spPr>
        <p:txBody>
          <a:bodyPr wrap="square">
            <a:spAutoFit/>
          </a:bodyPr>
          <a:lstStyle/>
          <a:p>
            <a:pPr algn="just"/>
            <a:r>
              <a:rPr lang="en-GB" sz="2400" dirty="0"/>
              <a:t>Primary colours form the basis for all other shades. Humans perceive three base colours: magenta, cyan, and yellow. Every other colour we see consists of a combination of these three colours in varying amounts, brightness’s, tints, and shades.</a:t>
            </a:r>
          </a:p>
          <a:p>
            <a:pPr algn="just"/>
            <a:endParaRPr lang="en-GB" sz="2400" dirty="0"/>
          </a:p>
          <a:p>
            <a:pPr algn="just"/>
            <a:r>
              <a:rPr lang="en-GB" sz="2400" dirty="0"/>
              <a:t>Traditionally, we considered red, blue, and yellow to be the primary colours, but research has shown that magenta, cyan, and yellow better describe our experience of colour.</a:t>
            </a:r>
            <a:endParaRPr lang="en-GB" sz="2400" b="1" dirty="0"/>
          </a:p>
        </p:txBody>
      </p:sp>
      <p:pic>
        <p:nvPicPr>
          <p:cNvPr id="3" name="Picture 2">
            <a:extLst>
              <a:ext uri="{FF2B5EF4-FFF2-40B4-BE49-F238E27FC236}">
                <a16:creationId xmlns:a16="http://schemas.microsoft.com/office/drawing/2014/main" id="{CE371BF9-6434-4D5F-9E4D-DB6633DB08F1}"/>
              </a:ext>
            </a:extLst>
          </p:cNvPr>
          <p:cNvPicPr>
            <a:picLocks noChangeAspect="1"/>
          </p:cNvPicPr>
          <p:nvPr/>
        </p:nvPicPr>
        <p:blipFill>
          <a:blip r:embed="rId3"/>
          <a:stretch>
            <a:fillRect/>
          </a:stretch>
        </p:blipFill>
        <p:spPr>
          <a:xfrm>
            <a:off x="8289112" y="3971904"/>
            <a:ext cx="2143125" cy="2143125"/>
          </a:xfrm>
          <a:prstGeom prst="rect">
            <a:avLst/>
          </a:prstGeom>
        </p:spPr>
      </p:pic>
      <p:pic>
        <p:nvPicPr>
          <p:cNvPr id="2050" name="Picture 2" descr="Image result for primary colours rby">
            <a:extLst>
              <a:ext uri="{FF2B5EF4-FFF2-40B4-BE49-F238E27FC236}">
                <a16:creationId xmlns:a16="http://schemas.microsoft.com/office/drawing/2014/main" id="{5BF643A5-CC8A-4015-BF26-C881F190AE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6737" y="1473441"/>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D0663E9-9C07-46DF-8085-262A5D5EFEE4}"/>
              </a:ext>
            </a:extLst>
          </p:cNvPr>
          <p:cNvSpPr txBox="1"/>
          <p:nvPr/>
        </p:nvSpPr>
        <p:spPr>
          <a:xfrm>
            <a:off x="9080533" y="3463371"/>
            <a:ext cx="560282" cy="369332"/>
          </a:xfrm>
          <a:prstGeom prst="rect">
            <a:avLst/>
          </a:prstGeom>
          <a:noFill/>
        </p:spPr>
        <p:txBody>
          <a:bodyPr wrap="none" rtlCol="0">
            <a:spAutoFit/>
          </a:bodyPr>
          <a:lstStyle/>
          <a:p>
            <a:r>
              <a:rPr lang="en-GB" b="1" dirty="0"/>
              <a:t>RYB</a:t>
            </a:r>
          </a:p>
        </p:txBody>
      </p:sp>
      <p:sp>
        <p:nvSpPr>
          <p:cNvPr id="10" name="TextBox 9">
            <a:extLst>
              <a:ext uri="{FF2B5EF4-FFF2-40B4-BE49-F238E27FC236}">
                <a16:creationId xmlns:a16="http://schemas.microsoft.com/office/drawing/2014/main" id="{25BA2D8E-9055-49C2-8882-1CC38E7D24CE}"/>
              </a:ext>
            </a:extLst>
          </p:cNvPr>
          <p:cNvSpPr txBox="1"/>
          <p:nvPr/>
        </p:nvSpPr>
        <p:spPr>
          <a:xfrm>
            <a:off x="9005216" y="6069564"/>
            <a:ext cx="755335" cy="369332"/>
          </a:xfrm>
          <a:prstGeom prst="rect">
            <a:avLst/>
          </a:prstGeom>
          <a:noFill/>
        </p:spPr>
        <p:txBody>
          <a:bodyPr wrap="none" rtlCol="0">
            <a:spAutoFit/>
          </a:bodyPr>
          <a:lstStyle/>
          <a:p>
            <a:r>
              <a:rPr lang="en-GB" b="1" dirty="0"/>
              <a:t>CMYK</a:t>
            </a:r>
          </a:p>
        </p:txBody>
      </p:sp>
    </p:spTree>
    <p:extLst>
      <p:ext uri="{BB962C8B-B14F-4D97-AF65-F5344CB8AC3E}">
        <p14:creationId xmlns:p14="http://schemas.microsoft.com/office/powerpoint/2010/main" val="14467546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476062" cy="461665"/>
          </a:xfrm>
          <a:prstGeom prst="rect">
            <a:avLst/>
          </a:prstGeom>
          <a:noFill/>
        </p:spPr>
        <p:txBody>
          <a:bodyPr wrap="none" rtlCol="0">
            <a:spAutoFit/>
          </a:bodyPr>
          <a:lstStyle/>
          <a:p>
            <a:r>
              <a:rPr lang="en-GB" sz="2400" b="1" dirty="0">
                <a:solidFill>
                  <a:srgbClr val="AC238D"/>
                </a:solidFill>
              </a:rPr>
              <a:t>Colour Perception</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5" name="TextBox 4"/>
          <p:cNvSpPr txBox="1"/>
          <p:nvPr/>
        </p:nvSpPr>
        <p:spPr>
          <a:xfrm>
            <a:off x="3995045" y="5620214"/>
            <a:ext cx="4248599" cy="523220"/>
          </a:xfrm>
          <a:prstGeom prst="rect">
            <a:avLst/>
          </a:prstGeom>
          <a:noFill/>
        </p:spPr>
        <p:txBody>
          <a:bodyPr wrap="none" rtlCol="0">
            <a:spAutoFit/>
          </a:bodyPr>
          <a:lstStyle/>
          <a:p>
            <a:r>
              <a:rPr lang="en-GB" sz="2800" b="1" dirty="0"/>
              <a:t>What number can you see?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472" y="2035334"/>
            <a:ext cx="3205743" cy="3171998"/>
          </a:xfrm>
          <a:prstGeom prst="rect">
            <a:avLst/>
          </a:prstGeom>
        </p:spPr>
      </p:pic>
    </p:spTree>
    <p:extLst>
      <p:ext uri="{BB962C8B-B14F-4D97-AF65-F5344CB8AC3E}">
        <p14:creationId xmlns:p14="http://schemas.microsoft.com/office/powerpoint/2010/main" val="1169792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176943" cy="461665"/>
          </a:xfrm>
          <a:prstGeom prst="rect">
            <a:avLst/>
          </a:prstGeom>
          <a:noFill/>
        </p:spPr>
        <p:txBody>
          <a:bodyPr wrap="none" rtlCol="0">
            <a:spAutoFit/>
          </a:bodyPr>
          <a:lstStyle/>
          <a:p>
            <a:r>
              <a:rPr lang="en-GB" sz="2400" b="1" dirty="0">
                <a:solidFill>
                  <a:srgbClr val="AC238D"/>
                </a:solidFill>
              </a:rPr>
              <a:t>Colour Contrast</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200" y="1927341"/>
            <a:ext cx="11173522" cy="1569660"/>
          </a:xfrm>
          <a:prstGeom prst="rect">
            <a:avLst/>
          </a:prstGeom>
        </p:spPr>
        <p:txBody>
          <a:bodyPr wrap="square">
            <a:spAutoFit/>
          </a:bodyPr>
          <a:lstStyle/>
          <a:p>
            <a:pPr algn="just"/>
            <a:r>
              <a:rPr lang="en-GB" sz="2400" dirty="0"/>
              <a:t>On a web page, the amount of contrast required varies with different parts of the page. You usually want a high contrast between text and its background colour. But too high contrast between design elements might give an unsettled and messy impression. Black and white create the highest contrast possible.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078" y="3950901"/>
            <a:ext cx="4248381" cy="2572414"/>
          </a:xfrm>
          <a:prstGeom prst="rect">
            <a:avLst/>
          </a:prstGeom>
        </p:spPr>
      </p:pic>
    </p:spTree>
    <p:extLst>
      <p:ext uri="{BB962C8B-B14F-4D97-AF65-F5344CB8AC3E}">
        <p14:creationId xmlns:p14="http://schemas.microsoft.com/office/powerpoint/2010/main" val="40593718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398862" cy="461665"/>
          </a:xfrm>
          <a:prstGeom prst="rect">
            <a:avLst/>
          </a:prstGeom>
          <a:noFill/>
        </p:spPr>
        <p:txBody>
          <a:bodyPr wrap="none" rtlCol="0">
            <a:spAutoFit/>
          </a:bodyPr>
          <a:lstStyle/>
          <a:p>
            <a:r>
              <a:rPr lang="en-GB" sz="2400" b="1" dirty="0">
                <a:solidFill>
                  <a:srgbClr val="AC238D"/>
                </a:solidFill>
              </a:rPr>
              <a:t>Colour Behaviour</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200" y="1927341"/>
            <a:ext cx="11173522" cy="1938992"/>
          </a:xfrm>
          <a:prstGeom prst="rect">
            <a:avLst/>
          </a:prstGeom>
        </p:spPr>
        <p:txBody>
          <a:bodyPr wrap="square">
            <a:spAutoFit/>
          </a:bodyPr>
          <a:lstStyle/>
          <a:p>
            <a:pPr algn="just"/>
            <a:r>
              <a:rPr lang="en-GB" sz="2400" dirty="0"/>
              <a:t>How colours behave when near each other is an important consideration for any developer. Adjacent complementary or clashing colours can cause the appearance of vibration in the eyes of your users, and because of this, care should be taken when using such schemes. The eye cannot handle so much information, so we see quivering or optical distortion when complements are used near each other.</a:t>
            </a:r>
          </a:p>
        </p:txBody>
      </p:sp>
      <p:pic>
        <p:nvPicPr>
          <p:cNvPr id="4" name="Picture 3"/>
          <p:cNvPicPr>
            <a:picLocks noChangeAspect="1"/>
          </p:cNvPicPr>
          <p:nvPr/>
        </p:nvPicPr>
        <p:blipFill>
          <a:blip r:embed="rId3"/>
          <a:stretch>
            <a:fillRect/>
          </a:stretch>
        </p:blipFill>
        <p:spPr>
          <a:xfrm>
            <a:off x="4258921" y="4079138"/>
            <a:ext cx="3570080" cy="2195394"/>
          </a:xfrm>
          <a:prstGeom prst="rect">
            <a:avLst/>
          </a:prstGeom>
        </p:spPr>
      </p:pic>
    </p:spTree>
    <p:extLst>
      <p:ext uri="{BB962C8B-B14F-4D97-AF65-F5344CB8AC3E}">
        <p14:creationId xmlns:p14="http://schemas.microsoft.com/office/powerpoint/2010/main" val="688195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607573" cy="461665"/>
          </a:xfrm>
          <a:prstGeom prst="rect">
            <a:avLst/>
          </a:prstGeom>
          <a:noFill/>
        </p:spPr>
        <p:txBody>
          <a:bodyPr wrap="none" rtlCol="0">
            <a:spAutoFit/>
          </a:bodyPr>
          <a:lstStyle/>
          <a:p>
            <a:r>
              <a:rPr lang="en-GB" sz="2400" b="1" dirty="0">
                <a:solidFill>
                  <a:srgbClr val="AC238D"/>
                </a:solidFill>
              </a:rPr>
              <a:t>Colour Consistency</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200" y="1927341"/>
            <a:ext cx="11173522" cy="1938992"/>
          </a:xfrm>
          <a:prstGeom prst="rect">
            <a:avLst/>
          </a:prstGeom>
        </p:spPr>
        <p:txBody>
          <a:bodyPr wrap="square">
            <a:spAutoFit/>
          </a:bodyPr>
          <a:lstStyle/>
          <a:p>
            <a:pPr algn="just"/>
            <a:r>
              <a:rPr lang="en-GB" sz="2400" dirty="0"/>
              <a:t>Whatever colour scheme you choose, it should be implemented consistently throughout the interface. Users will perceive subtle meanings in the way colour is used across sections of an application to associate items or emphasise their differences, or to indicate warnings. They will also notice, and be confused by, inconsistencies in the use of colour coding.</a:t>
            </a:r>
          </a:p>
        </p:txBody>
      </p:sp>
    </p:spTree>
    <p:extLst>
      <p:ext uri="{BB962C8B-B14F-4D97-AF65-F5344CB8AC3E}">
        <p14:creationId xmlns:p14="http://schemas.microsoft.com/office/powerpoint/2010/main" val="1687826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607573" cy="461665"/>
          </a:xfrm>
          <a:prstGeom prst="rect">
            <a:avLst/>
          </a:prstGeom>
          <a:noFill/>
        </p:spPr>
        <p:txBody>
          <a:bodyPr wrap="none" rtlCol="0">
            <a:spAutoFit/>
          </a:bodyPr>
          <a:lstStyle/>
          <a:p>
            <a:r>
              <a:rPr lang="en-GB" sz="2400" b="1" dirty="0">
                <a:solidFill>
                  <a:srgbClr val="AC238D"/>
                </a:solidFill>
              </a:rPr>
              <a:t>Colour Consistency</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200" y="1927341"/>
            <a:ext cx="11173522" cy="830997"/>
          </a:xfrm>
          <a:prstGeom prst="rect">
            <a:avLst/>
          </a:prstGeom>
        </p:spPr>
        <p:txBody>
          <a:bodyPr wrap="square">
            <a:spAutoFit/>
          </a:bodyPr>
          <a:lstStyle/>
          <a:p>
            <a:pPr algn="just"/>
            <a:r>
              <a:rPr lang="en-GB" sz="2400" dirty="0"/>
              <a:t>Brand recognition is crucial for a successful company, and colour is one of the easiest ways to implement consistency across all of your visual media.</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396" y="3443070"/>
            <a:ext cx="6455130" cy="2133424"/>
          </a:xfrm>
          <a:prstGeom prst="rect">
            <a:avLst/>
          </a:prstGeom>
        </p:spPr>
      </p:pic>
    </p:spTree>
    <p:extLst>
      <p:ext uri="{BB962C8B-B14F-4D97-AF65-F5344CB8AC3E}">
        <p14:creationId xmlns:p14="http://schemas.microsoft.com/office/powerpoint/2010/main" val="2842417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1404295" cy="461665"/>
          </a:xfrm>
          <a:prstGeom prst="rect">
            <a:avLst/>
          </a:prstGeom>
          <a:noFill/>
        </p:spPr>
        <p:txBody>
          <a:bodyPr wrap="none" rtlCol="0">
            <a:spAutoFit/>
          </a:bodyPr>
          <a:lstStyle/>
          <a:p>
            <a:r>
              <a:rPr lang="en-GB" sz="2400" b="1" dirty="0">
                <a:solidFill>
                  <a:srgbClr val="AC238D"/>
                </a:solidFill>
              </a:rPr>
              <a:t>Summary</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200" y="1927341"/>
            <a:ext cx="11173522" cy="830997"/>
          </a:xfrm>
          <a:prstGeom prst="rect">
            <a:avLst/>
          </a:prstGeom>
        </p:spPr>
        <p:txBody>
          <a:bodyPr wrap="square">
            <a:spAutoFit/>
          </a:bodyPr>
          <a:lstStyle/>
          <a:p>
            <a:pPr algn="just"/>
            <a:r>
              <a:rPr lang="en-GB" sz="2400" dirty="0"/>
              <a:t>With proper planning and a clever use of colour theory and colour contrasts you can create a really cool website with a great UI.</a:t>
            </a:r>
          </a:p>
        </p:txBody>
      </p:sp>
    </p:spTree>
    <p:extLst>
      <p:ext uri="{BB962C8B-B14F-4D97-AF65-F5344CB8AC3E}">
        <p14:creationId xmlns:p14="http://schemas.microsoft.com/office/powerpoint/2010/main" val="1819746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1587742" cy="461665"/>
          </a:xfrm>
          <a:prstGeom prst="rect">
            <a:avLst/>
          </a:prstGeom>
          <a:noFill/>
        </p:spPr>
        <p:txBody>
          <a:bodyPr wrap="none" rtlCol="0">
            <a:spAutoFit/>
          </a:bodyPr>
          <a:lstStyle/>
          <a:p>
            <a:r>
              <a:rPr lang="en-GB" sz="2400" b="1" dirty="0">
                <a:solidFill>
                  <a:srgbClr val="AC238D"/>
                </a:solidFill>
              </a:rPr>
              <a:t>References</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3" name="Rectangle 2"/>
          <p:cNvSpPr/>
          <p:nvPr/>
        </p:nvSpPr>
        <p:spPr>
          <a:xfrm>
            <a:off x="457199" y="1575649"/>
            <a:ext cx="11329640" cy="4278094"/>
          </a:xfrm>
          <a:prstGeom prst="rect">
            <a:avLst/>
          </a:prstGeom>
        </p:spPr>
        <p:txBody>
          <a:bodyPr wrap="square">
            <a:spAutoFit/>
          </a:bodyPr>
          <a:lstStyle/>
          <a:p>
            <a:r>
              <a:rPr lang="en-GB" sz="1600" dirty="0"/>
              <a:t>Design your way. 2018. </a:t>
            </a:r>
            <a:r>
              <a:rPr lang="en-GB" sz="1600" dirty="0" err="1"/>
              <a:t>Colors</a:t>
            </a:r>
            <a:r>
              <a:rPr lang="en-GB" sz="1600" dirty="0"/>
              <a:t> And Contrast In User Interface Design. [ONLINE] Available at: </a:t>
            </a:r>
            <a:r>
              <a:rPr lang="en-GB" sz="1600" dirty="0">
                <a:hlinkClick r:id="rId3"/>
              </a:rPr>
              <a:t>https://www.designyourway.net/blog/design/colors-and-contrast-in-user-interface-design/</a:t>
            </a:r>
            <a:r>
              <a:rPr lang="en-GB" sz="1600" dirty="0"/>
              <a:t>. [Accessed 2 December 2018].</a:t>
            </a:r>
          </a:p>
          <a:p>
            <a:endParaRPr lang="en-GB" sz="1600" dirty="0"/>
          </a:p>
          <a:p>
            <a:r>
              <a:rPr lang="en-GB" sz="1600" dirty="0"/>
              <a:t>Lisa </a:t>
            </a:r>
            <a:r>
              <a:rPr lang="en-GB" sz="1600" dirty="0" err="1"/>
              <a:t>Mardar</a:t>
            </a:r>
            <a:r>
              <a:rPr lang="en-GB" sz="1600" dirty="0"/>
              <a:t>. 2018. Mixing </a:t>
            </a:r>
            <a:r>
              <a:rPr lang="en-GB" sz="1600" dirty="0" err="1"/>
              <a:t>Colors</a:t>
            </a:r>
            <a:r>
              <a:rPr lang="en-GB" sz="1600" dirty="0"/>
              <a:t>: What You Need to Know About Tints, Tones, and Shades. [ONLINE] Available at: </a:t>
            </a:r>
            <a:r>
              <a:rPr lang="en-GB" sz="1600" dirty="0">
                <a:hlinkClick r:id="rId4"/>
              </a:rPr>
              <a:t>https://www.thoughtco.com/tints-tones-and-shades-3862946</a:t>
            </a:r>
            <a:r>
              <a:rPr lang="en-GB" sz="1600" dirty="0"/>
              <a:t>. [Accessed 2 December 2018].</a:t>
            </a:r>
          </a:p>
          <a:p>
            <a:endParaRPr lang="en-GB" sz="1600" dirty="0"/>
          </a:p>
          <a:p>
            <a:r>
              <a:rPr lang="en-GB" sz="1600" dirty="0"/>
              <a:t>Steven Bradley. 2013. The Fundamentals of </a:t>
            </a:r>
            <a:r>
              <a:rPr lang="en-GB" sz="1600" dirty="0" err="1"/>
              <a:t>Color</a:t>
            </a:r>
            <a:r>
              <a:rPr lang="en-GB" sz="1600" dirty="0"/>
              <a:t>: Hue, Saturation, And Lightness. [ONLINE] Available at: </a:t>
            </a:r>
            <a:r>
              <a:rPr lang="en-GB" sz="1600" dirty="0">
                <a:hlinkClick r:id="rId5"/>
              </a:rPr>
              <a:t>https://vanseodesign.com/web-design/hue-saturation-and-lightness/</a:t>
            </a:r>
            <a:r>
              <a:rPr lang="en-GB" sz="1600" dirty="0"/>
              <a:t>. [Accessed 3 December 2018].</a:t>
            </a:r>
          </a:p>
          <a:p>
            <a:endParaRPr lang="en-GB" sz="1600" dirty="0"/>
          </a:p>
          <a:p>
            <a:r>
              <a:rPr lang="en-GB" sz="1600" dirty="0"/>
              <a:t>Angela Wright. 2018. Psychological Properties Of Colours. [ONLINE] Available at: </a:t>
            </a:r>
            <a:r>
              <a:rPr lang="en-GB" sz="1600" dirty="0">
                <a:hlinkClick r:id="rId6"/>
              </a:rPr>
              <a:t>http://www.colour-affects.co.uk/psychological-properties-of-colours</a:t>
            </a:r>
            <a:r>
              <a:rPr lang="en-GB" sz="1600" dirty="0"/>
              <a:t>. [Accessed 3 December 2018].</a:t>
            </a:r>
          </a:p>
          <a:p>
            <a:endParaRPr lang="en-GB" sz="1600" dirty="0"/>
          </a:p>
          <a:p>
            <a:r>
              <a:rPr lang="en-GB" sz="1600" dirty="0"/>
              <a:t>Graf1x. 2018. </a:t>
            </a:r>
            <a:r>
              <a:rPr lang="en-GB" sz="1600" dirty="0" err="1"/>
              <a:t>Color</a:t>
            </a:r>
            <a:r>
              <a:rPr lang="en-GB" sz="1600" dirty="0"/>
              <a:t> Meaning and Psychology of Red, Blue, Green, Yellow, Orange, Pink and Violet </a:t>
            </a:r>
            <a:r>
              <a:rPr lang="en-GB" sz="1600" dirty="0" err="1"/>
              <a:t>colors</a:t>
            </a:r>
            <a:r>
              <a:rPr lang="en-GB" sz="1600" dirty="0"/>
              <a:t>.. [ONLINE] Available at: </a:t>
            </a:r>
            <a:r>
              <a:rPr lang="en-GB" sz="1600" dirty="0">
                <a:hlinkClick r:id="rId7"/>
              </a:rPr>
              <a:t>https://graf1x.com/color-psychology-emotion-meaning-poster/</a:t>
            </a:r>
            <a:r>
              <a:rPr lang="en-GB" sz="1600" dirty="0"/>
              <a:t>. [Accessed 3 December 2018].</a:t>
            </a:r>
          </a:p>
          <a:p>
            <a:endParaRPr lang="en-GB" sz="1600" dirty="0"/>
          </a:p>
          <a:p>
            <a:r>
              <a:rPr lang="en-GB" sz="1600" dirty="0" err="1"/>
              <a:t>Tubik</a:t>
            </a:r>
            <a:r>
              <a:rPr lang="en-GB" sz="1600" dirty="0"/>
              <a:t> Studio. 2018. </a:t>
            </a:r>
            <a:r>
              <a:rPr lang="en-GB" sz="1600" dirty="0" err="1"/>
              <a:t>Color</a:t>
            </a:r>
            <a:r>
              <a:rPr lang="en-GB" sz="1600" dirty="0"/>
              <a:t> Glossary for Designers: Terms and Definitions.. [ONLINE] Available at: </a:t>
            </a:r>
            <a:r>
              <a:rPr lang="en-GB" sz="1600" dirty="0">
                <a:hlinkClick r:id="rId8"/>
              </a:rPr>
              <a:t>https://uxplanet.org/color-glossary-for-designers-terms-and-definitions-1a65549804bd</a:t>
            </a:r>
            <a:r>
              <a:rPr lang="en-GB" sz="1600" dirty="0"/>
              <a:t>. [Accessed 4 December 2018].</a:t>
            </a:r>
          </a:p>
        </p:txBody>
      </p:sp>
    </p:spTree>
    <p:extLst>
      <p:ext uri="{BB962C8B-B14F-4D97-AF65-F5344CB8AC3E}">
        <p14:creationId xmlns:p14="http://schemas.microsoft.com/office/powerpoint/2010/main" val="11621756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1587742" cy="461665"/>
          </a:xfrm>
          <a:prstGeom prst="rect">
            <a:avLst/>
          </a:prstGeom>
          <a:noFill/>
        </p:spPr>
        <p:txBody>
          <a:bodyPr wrap="none" rtlCol="0">
            <a:spAutoFit/>
          </a:bodyPr>
          <a:lstStyle/>
          <a:p>
            <a:r>
              <a:rPr lang="en-GB" sz="2400" b="1" dirty="0">
                <a:solidFill>
                  <a:srgbClr val="AC238D"/>
                </a:solidFill>
              </a:rPr>
              <a:t>References</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3" name="Rectangle 2"/>
          <p:cNvSpPr/>
          <p:nvPr/>
        </p:nvSpPr>
        <p:spPr>
          <a:xfrm>
            <a:off x="457199" y="1575649"/>
            <a:ext cx="11329640" cy="4524315"/>
          </a:xfrm>
          <a:prstGeom prst="rect">
            <a:avLst/>
          </a:prstGeom>
        </p:spPr>
        <p:txBody>
          <a:bodyPr wrap="square">
            <a:spAutoFit/>
          </a:bodyPr>
          <a:lstStyle/>
          <a:p>
            <a:r>
              <a:rPr lang="en-GB" sz="1600" dirty="0"/>
              <a:t>Michael Maher. 2016. </a:t>
            </a:r>
            <a:r>
              <a:rPr lang="en-GB" sz="1600" dirty="0" err="1"/>
              <a:t>Color</a:t>
            </a:r>
            <a:r>
              <a:rPr lang="en-GB" sz="1600" dirty="0"/>
              <a:t> Theory for Motion Design. [ONLINE] Available at: </a:t>
            </a:r>
            <a:r>
              <a:rPr lang="en-GB" sz="1600" dirty="0">
                <a:hlinkClick r:id="rId3"/>
              </a:rPr>
              <a:t>https://www.rocketstock.com/blog/color-theory-for-motion-design/</a:t>
            </a:r>
            <a:r>
              <a:rPr lang="en-GB" sz="1600" dirty="0"/>
              <a:t>. [Accessed 4 December 2018].</a:t>
            </a:r>
          </a:p>
          <a:p>
            <a:endParaRPr lang="en-GB" sz="1600" dirty="0"/>
          </a:p>
          <a:p>
            <a:r>
              <a:rPr lang="en-GB" sz="1600" dirty="0" err="1"/>
              <a:t>Color</a:t>
            </a:r>
            <a:r>
              <a:rPr lang="en-GB" sz="1600" dirty="0"/>
              <a:t> Wheel Artist. 2018. The Ultimate Guide to Understanding Hue, Tint, Tone and Shade. [ONLINE] Available at: </a:t>
            </a:r>
            <a:r>
              <a:rPr lang="en-GB" sz="1600" dirty="0">
                <a:hlinkClick r:id="rId4"/>
              </a:rPr>
              <a:t>https://color-wheel-artist.com/hue/</a:t>
            </a:r>
            <a:r>
              <a:rPr lang="en-GB" sz="1600" dirty="0"/>
              <a:t>. [Accessed 4 December 2018].</a:t>
            </a:r>
          </a:p>
          <a:p>
            <a:endParaRPr lang="en-GB" sz="1600" dirty="0"/>
          </a:p>
          <a:p>
            <a:r>
              <a:rPr lang="en-GB" sz="1600" dirty="0"/>
              <a:t>Richard Hall. 2018. Mixing and Matching </a:t>
            </a:r>
            <a:r>
              <a:rPr lang="en-GB" sz="1600" dirty="0" err="1"/>
              <a:t>Colors</a:t>
            </a:r>
            <a:r>
              <a:rPr lang="en-GB" sz="1600" dirty="0"/>
              <a:t>. [ONLINE] Available at: </a:t>
            </a:r>
            <a:r>
              <a:rPr lang="en-GB" sz="1600" dirty="0">
                <a:hlinkClick r:id="rId5"/>
              </a:rPr>
              <a:t>http://web.mst.edu/~rhall/web_design/color_mixing.html</a:t>
            </a:r>
            <a:r>
              <a:rPr lang="en-GB" sz="1600" dirty="0"/>
              <a:t>. [Accessed 4 December 2018].</a:t>
            </a:r>
          </a:p>
          <a:p>
            <a:endParaRPr lang="en-GB" sz="1600" dirty="0"/>
          </a:p>
          <a:p>
            <a:r>
              <a:rPr lang="en-GB" sz="1600" dirty="0" err="1"/>
              <a:t>NickKolenda</a:t>
            </a:r>
            <a:r>
              <a:rPr lang="en-GB" sz="1600" dirty="0"/>
              <a:t>. 2018. </a:t>
            </a:r>
            <a:r>
              <a:rPr lang="en-GB" sz="1600" dirty="0" err="1"/>
              <a:t>Color</a:t>
            </a:r>
            <a:r>
              <a:rPr lang="en-GB" sz="1600" dirty="0"/>
              <a:t> Psychology. [ONLINE] Available at: </a:t>
            </a:r>
            <a:r>
              <a:rPr lang="en-GB" sz="1600" dirty="0">
                <a:hlinkClick r:id="rId6"/>
              </a:rPr>
              <a:t>https://www.nickkolenda.com/color-psychology/</a:t>
            </a:r>
            <a:r>
              <a:rPr lang="en-GB" sz="1600" dirty="0"/>
              <a:t>. [Accessed 4 December 2018].</a:t>
            </a:r>
          </a:p>
          <a:p>
            <a:endParaRPr lang="en-GB" sz="1600" dirty="0"/>
          </a:p>
          <a:p>
            <a:r>
              <a:rPr lang="en-GB" sz="1600" dirty="0"/>
              <a:t>Designer Insights. 2018. Understanding </a:t>
            </a:r>
            <a:r>
              <a:rPr lang="en-GB" sz="1600" dirty="0" err="1"/>
              <a:t>Color</a:t>
            </a:r>
            <a:r>
              <a:rPr lang="en-GB" sz="1600" dirty="0"/>
              <a:t> Models and Spot </a:t>
            </a:r>
            <a:r>
              <a:rPr lang="en-GB" sz="1600" dirty="0" err="1"/>
              <a:t>Color</a:t>
            </a:r>
            <a:r>
              <a:rPr lang="en-GB" sz="1600" dirty="0"/>
              <a:t> Systems. [ONLINE] Available at: </a:t>
            </a:r>
            <a:r>
              <a:rPr lang="en-GB" sz="1600" dirty="0">
                <a:hlinkClick r:id="rId7"/>
              </a:rPr>
              <a:t>https://www.designersinsights.com/designer-resources/understanding-color-models/</a:t>
            </a:r>
            <a:r>
              <a:rPr lang="en-GB" sz="1600" dirty="0"/>
              <a:t>. [Accessed 6 December 2018].</a:t>
            </a:r>
          </a:p>
          <a:p>
            <a:endParaRPr lang="en-GB" sz="1600" dirty="0"/>
          </a:p>
          <a:p>
            <a:r>
              <a:rPr lang="en-GB" sz="1600" dirty="0"/>
              <a:t>Tiger </a:t>
            </a:r>
            <a:r>
              <a:rPr lang="en-GB" sz="1600" dirty="0" err="1"/>
              <a:t>Color</a:t>
            </a:r>
            <a:r>
              <a:rPr lang="en-GB" sz="1600" dirty="0"/>
              <a:t>. 2017. Basic </a:t>
            </a:r>
            <a:r>
              <a:rPr lang="en-GB" sz="1600" dirty="0" err="1"/>
              <a:t>color</a:t>
            </a:r>
            <a:r>
              <a:rPr lang="en-GB" sz="1600" dirty="0"/>
              <a:t> schemes - Introduction to </a:t>
            </a:r>
            <a:r>
              <a:rPr lang="en-GB" sz="1600" dirty="0" err="1"/>
              <a:t>Color</a:t>
            </a:r>
            <a:r>
              <a:rPr lang="en-GB" sz="1600" dirty="0"/>
              <a:t> Theory. [ONLINE] Available at: </a:t>
            </a:r>
            <a:r>
              <a:rPr lang="en-GB" sz="1600" dirty="0">
                <a:hlinkClick r:id="rId8"/>
              </a:rPr>
              <a:t>http://www.tigercolor.com/color-lab/color-theory/color-theory-intro.htm#tints_shades_tones</a:t>
            </a:r>
            <a:r>
              <a:rPr lang="en-GB" sz="1600" dirty="0"/>
              <a:t>. [Accessed 6 December 2018].</a:t>
            </a:r>
          </a:p>
          <a:p>
            <a:endParaRPr lang="en-GB" sz="1600" dirty="0"/>
          </a:p>
        </p:txBody>
      </p:sp>
    </p:spTree>
    <p:extLst>
      <p:ext uri="{BB962C8B-B14F-4D97-AF65-F5344CB8AC3E}">
        <p14:creationId xmlns:p14="http://schemas.microsoft.com/office/powerpoint/2010/main" val="2020769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1587742" cy="461665"/>
          </a:xfrm>
          <a:prstGeom prst="rect">
            <a:avLst/>
          </a:prstGeom>
          <a:noFill/>
        </p:spPr>
        <p:txBody>
          <a:bodyPr wrap="none" rtlCol="0">
            <a:spAutoFit/>
          </a:bodyPr>
          <a:lstStyle/>
          <a:p>
            <a:r>
              <a:rPr lang="en-GB" sz="2400" b="1" dirty="0">
                <a:solidFill>
                  <a:srgbClr val="AC238D"/>
                </a:solidFill>
              </a:rPr>
              <a:t>References</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3" name="Rectangle 2"/>
          <p:cNvSpPr/>
          <p:nvPr/>
        </p:nvSpPr>
        <p:spPr>
          <a:xfrm>
            <a:off x="457199" y="1575649"/>
            <a:ext cx="11329640" cy="2862322"/>
          </a:xfrm>
          <a:prstGeom prst="rect">
            <a:avLst/>
          </a:prstGeom>
        </p:spPr>
        <p:txBody>
          <a:bodyPr wrap="square">
            <a:spAutoFit/>
          </a:bodyPr>
          <a:lstStyle/>
          <a:p>
            <a:r>
              <a:rPr lang="en-GB" sz="1600" dirty="0" err="1"/>
              <a:t>speekyboy</a:t>
            </a:r>
            <a:r>
              <a:rPr lang="en-GB" sz="1600" dirty="0"/>
              <a:t>. 2010. Beginners Guide to Using the Power of </a:t>
            </a:r>
            <a:r>
              <a:rPr lang="en-GB" sz="1600" dirty="0" err="1"/>
              <a:t>Color</a:t>
            </a:r>
            <a:r>
              <a:rPr lang="en-GB" sz="1600" dirty="0"/>
              <a:t> in Web Design. [ONLINE] Available at: </a:t>
            </a:r>
            <a:r>
              <a:rPr lang="en-GB" sz="1600" dirty="0">
                <a:hlinkClick r:id="rId3"/>
              </a:rPr>
              <a:t>https://speckyboy.com/beginners-guide-to-using-the-power-of-color-in-web-design/</a:t>
            </a:r>
            <a:r>
              <a:rPr lang="en-GB" sz="1600" dirty="0"/>
              <a:t>. [Accessed 6 December 2018].</a:t>
            </a:r>
          </a:p>
          <a:p>
            <a:endParaRPr lang="en-GB" sz="1600" dirty="0"/>
          </a:p>
          <a:p>
            <a:r>
              <a:rPr lang="en-GB" sz="1600" dirty="0"/>
              <a:t>Rachel Gillet. 2014. What Your Logo’s </a:t>
            </a:r>
            <a:r>
              <a:rPr lang="en-GB" sz="1600" dirty="0" err="1"/>
              <a:t>Color</a:t>
            </a:r>
            <a:r>
              <a:rPr lang="en-GB" sz="1600" dirty="0"/>
              <a:t> Says About Your Company (Infographic). [ONLINE] Available at: </a:t>
            </a:r>
            <a:r>
              <a:rPr lang="en-GB" sz="1600" dirty="0">
                <a:hlinkClick r:id="rId4"/>
              </a:rPr>
              <a:t>https://www.fastcompany.com/3028378/what-your-logos-color-says-about-your-company-infographic</a:t>
            </a:r>
            <a:r>
              <a:rPr lang="en-GB" sz="1600" dirty="0"/>
              <a:t>. [Accessed 6 December 2018].</a:t>
            </a:r>
          </a:p>
          <a:p>
            <a:endParaRPr lang="en-GB" sz="1600" dirty="0"/>
          </a:p>
          <a:p>
            <a:r>
              <a:rPr lang="en-GB" sz="1600" dirty="0"/>
              <a:t>Neil Patel. 2018. </a:t>
            </a:r>
            <a:r>
              <a:rPr lang="en-GB" sz="1600" i="1" dirty="0"/>
              <a:t>The Art of </a:t>
            </a:r>
            <a:r>
              <a:rPr lang="en-GB" sz="1600" i="1" dirty="0" err="1"/>
              <a:t>Color</a:t>
            </a:r>
            <a:r>
              <a:rPr lang="en-GB" sz="1600" i="1" dirty="0"/>
              <a:t> Coordination</a:t>
            </a:r>
            <a:r>
              <a:rPr lang="en-GB" sz="1600" dirty="0"/>
              <a:t>. [ONLINE] Available at: </a:t>
            </a:r>
            <a:r>
              <a:rPr lang="en-GB" sz="1600" u="sng" dirty="0">
                <a:hlinkClick r:id="rId5"/>
              </a:rPr>
              <a:t>https://neilpatel.com/blog/art-of-color-coordination/</a:t>
            </a:r>
            <a:r>
              <a:rPr lang="en-GB" sz="1600" dirty="0"/>
              <a:t>. [Accessed 6 December 2018].</a:t>
            </a:r>
          </a:p>
          <a:p>
            <a:endParaRPr lang="en-GB" sz="1600" dirty="0"/>
          </a:p>
          <a:p>
            <a:r>
              <a:rPr lang="en-GB" sz="1600" dirty="0" err="1"/>
              <a:t>Color</a:t>
            </a:r>
            <a:r>
              <a:rPr lang="en-GB" sz="1600" dirty="0"/>
              <a:t> </a:t>
            </a:r>
            <a:r>
              <a:rPr lang="en-GB" sz="1600" dirty="0" err="1"/>
              <a:t>Psycholgy</a:t>
            </a:r>
            <a:r>
              <a:rPr lang="en-GB" sz="1600" dirty="0"/>
              <a:t>. 2018. </a:t>
            </a:r>
            <a:r>
              <a:rPr lang="en-GB" sz="1600" i="1" dirty="0"/>
              <a:t>The Psychology and Meaning of </a:t>
            </a:r>
            <a:r>
              <a:rPr lang="en-GB" sz="1600" i="1" dirty="0" err="1"/>
              <a:t>Colors</a:t>
            </a:r>
            <a:r>
              <a:rPr lang="en-GB" sz="1600" dirty="0"/>
              <a:t>. [ONLINE] Available at: </a:t>
            </a:r>
            <a:r>
              <a:rPr lang="en-GB" sz="1600" u="sng" dirty="0">
                <a:hlinkClick r:id="rId6"/>
              </a:rPr>
              <a:t>https://www.colorpsychology.org/</a:t>
            </a:r>
            <a:r>
              <a:rPr lang="en-GB" sz="1600" dirty="0"/>
              <a:t>. [Accessed 6 December 2018].</a:t>
            </a:r>
          </a:p>
        </p:txBody>
      </p:sp>
    </p:spTree>
    <p:extLst>
      <p:ext uri="{BB962C8B-B14F-4D97-AF65-F5344CB8AC3E}">
        <p14:creationId xmlns:p14="http://schemas.microsoft.com/office/powerpoint/2010/main" val="13954723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3" name="TextBox 2">
            <a:extLst>
              <a:ext uri="{FF2B5EF4-FFF2-40B4-BE49-F238E27FC236}">
                <a16:creationId xmlns:a16="http://schemas.microsoft.com/office/drawing/2014/main" id="{BBD2927A-EC62-4718-9C15-D4565A66C5CC}"/>
              </a:ext>
            </a:extLst>
          </p:cNvPr>
          <p:cNvSpPr txBox="1"/>
          <p:nvPr/>
        </p:nvSpPr>
        <p:spPr>
          <a:xfrm>
            <a:off x="3176001" y="2967335"/>
            <a:ext cx="5839997" cy="923330"/>
          </a:xfrm>
          <a:prstGeom prst="rect">
            <a:avLst/>
          </a:prstGeom>
          <a:noFill/>
        </p:spPr>
        <p:txBody>
          <a:bodyPr wrap="none" rtlCol="0">
            <a:spAutoFit/>
          </a:bodyPr>
          <a:lstStyle/>
          <a:p>
            <a:r>
              <a:rPr lang="en-GB" sz="5400" b="1" dirty="0">
                <a:solidFill>
                  <a:srgbClr val="AC238D"/>
                </a:solidFill>
              </a:rPr>
              <a:t>End of Presentation</a:t>
            </a:r>
          </a:p>
        </p:txBody>
      </p:sp>
    </p:spTree>
    <p:extLst>
      <p:ext uri="{BB962C8B-B14F-4D97-AF65-F5344CB8AC3E}">
        <p14:creationId xmlns:p14="http://schemas.microsoft.com/office/powerpoint/2010/main" val="2060248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5287025" cy="461665"/>
          </a:xfrm>
          <a:prstGeom prst="rect">
            <a:avLst/>
          </a:prstGeom>
          <a:noFill/>
        </p:spPr>
        <p:txBody>
          <a:bodyPr wrap="none" rtlCol="0">
            <a:spAutoFit/>
          </a:bodyPr>
          <a:lstStyle/>
          <a:p>
            <a:r>
              <a:rPr lang="en-GB" sz="2400" b="1" dirty="0">
                <a:solidFill>
                  <a:srgbClr val="AC238D"/>
                </a:solidFill>
              </a:rPr>
              <a:t>Primary, Secondary and Tertiary Colours</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pic>
        <p:nvPicPr>
          <p:cNvPr id="1026" name="Picture 2" descr="https://daks2k3a4ib2z.cloudfront.net/583347ca8f6c7ee058111b55/583347ca8f6c7ee05811213f_image06.png">
            <a:extLst>
              <a:ext uri="{FF2B5EF4-FFF2-40B4-BE49-F238E27FC236}">
                <a16:creationId xmlns:a16="http://schemas.microsoft.com/office/drawing/2014/main" id="{B26A1BF3-E125-4BB6-9B8E-181AF1A760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8358" y="4181733"/>
            <a:ext cx="2115283" cy="19595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F81F419-7A5B-47CF-A8EE-AA79CB97771C}"/>
              </a:ext>
            </a:extLst>
          </p:cNvPr>
          <p:cNvSpPr/>
          <p:nvPr/>
        </p:nvSpPr>
        <p:spPr>
          <a:xfrm>
            <a:off x="457200" y="1927341"/>
            <a:ext cx="10555358" cy="1569660"/>
          </a:xfrm>
          <a:prstGeom prst="rect">
            <a:avLst/>
          </a:prstGeom>
        </p:spPr>
        <p:txBody>
          <a:bodyPr wrap="square">
            <a:spAutoFit/>
          </a:bodyPr>
          <a:lstStyle/>
          <a:p>
            <a:pPr algn="just"/>
            <a:r>
              <a:rPr lang="en-GB" sz="2400" dirty="0"/>
              <a:t>When developing user interfaces for digital media, we use the primary colours Red, Green, Blue (RGB). The RGB colour system defines all colours as a combination of three different values: a particular shade of red, another of green, and another of blue.</a:t>
            </a:r>
            <a:endParaRPr lang="en-GB" sz="2400" b="1" dirty="0"/>
          </a:p>
        </p:txBody>
      </p:sp>
    </p:spTree>
    <p:extLst>
      <p:ext uri="{BB962C8B-B14F-4D97-AF65-F5344CB8AC3E}">
        <p14:creationId xmlns:p14="http://schemas.microsoft.com/office/powerpoint/2010/main" val="1836808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5287025" cy="461665"/>
          </a:xfrm>
          <a:prstGeom prst="rect">
            <a:avLst/>
          </a:prstGeom>
          <a:noFill/>
        </p:spPr>
        <p:txBody>
          <a:bodyPr wrap="none" rtlCol="0">
            <a:spAutoFit/>
          </a:bodyPr>
          <a:lstStyle/>
          <a:p>
            <a:r>
              <a:rPr lang="en-GB" sz="2400" b="1" dirty="0">
                <a:solidFill>
                  <a:srgbClr val="AC238D"/>
                </a:solidFill>
              </a:rPr>
              <a:t>Primary, Secondary and Tertiary Colours</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200" y="1927341"/>
            <a:ext cx="5971735" cy="3785652"/>
          </a:xfrm>
          <a:prstGeom prst="rect">
            <a:avLst/>
          </a:prstGeom>
        </p:spPr>
        <p:txBody>
          <a:bodyPr wrap="square">
            <a:spAutoFit/>
          </a:bodyPr>
          <a:lstStyle/>
          <a:p>
            <a:pPr algn="just"/>
            <a:r>
              <a:rPr lang="en-GB" sz="2400" b="1" dirty="0"/>
              <a:t>Secondary colours (RGB): </a:t>
            </a:r>
            <a:r>
              <a:rPr lang="en-GB" sz="2400" dirty="0"/>
              <a:t>By mixing two primary colours together you create a secondary colour. There are three secondary colours. </a:t>
            </a:r>
          </a:p>
          <a:p>
            <a:pPr algn="just"/>
            <a:endParaRPr lang="en-GB" sz="2400" dirty="0"/>
          </a:p>
          <a:p>
            <a:pPr algn="just"/>
            <a:endParaRPr lang="en-GB" sz="2400" dirty="0"/>
          </a:p>
          <a:p>
            <a:pPr algn="just"/>
            <a:r>
              <a:rPr lang="en-GB" sz="2400" b="1" dirty="0"/>
              <a:t>Tertiary colours (RGB): </a:t>
            </a:r>
            <a:r>
              <a:rPr lang="en-GB" sz="2400" dirty="0"/>
              <a:t>The third set of colours are known as tertiary or intermediate colours. These colours are made by mixing adjacent primary and secondary colours.</a:t>
            </a:r>
          </a:p>
        </p:txBody>
      </p:sp>
      <p:pic>
        <p:nvPicPr>
          <p:cNvPr id="4" name="Picture 3">
            <a:extLst>
              <a:ext uri="{FF2B5EF4-FFF2-40B4-BE49-F238E27FC236}">
                <a16:creationId xmlns:a16="http://schemas.microsoft.com/office/drawing/2014/main" id="{E818D19A-5A07-4BC1-93CF-80190CDEB8B8}"/>
              </a:ext>
            </a:extLst>
          </p:cNvPr>
          <p:cNvPicPr>
            <a:picLocks noChangeAspect="1"/>
          </p:cNvPicPr>
          <p:nvPr/>
        </p:nvPicPr>
        <p:blipFill>
          <a:blip r:embed="rId3"/>
          <a:stretch>
            <a:fillRect/>
          </a:stretch>
        </p:blipFill>
        <p:spPr>
          <a:xfrm>
            <a:off x="7258929" y="1743407"/>
            <a:ext cx="4180449" cy="4103033"/>
          </a:xfrm>
          <a:prstGeom prst="rect">
            <a:avLst/>
          </a:prstGeom>
        </p:spPr>
      </p:pic>
    </p:spTree>
    <p:extLst>
      <p:ext uri="{BB962C8B-B14F-4D97-AF65-F5344CB8AC3E}">
        <p14:creationId xmlns:p14="http://schemas.microsoft.com/office/powerpoint/2010/main" val="2989686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1927131" cy="461665"/>
          </a:xfrm>
          <a:prstGeom prst="rect">
            <a:avLst/>
          </a:prstGeom>
          <a:noFill/>
        </p:spPr>
        <p:txBody>
          <a:bodyPr wrap="none" rtlCol="0">
            <a:spAutoFit/>
          </a:bodyPr>
          <a:lstStyle/>
          <a:p>
            <a:r>
              <a:rPr lang="en-GB" sz="2400" b="1" dirty="0">
                <a:solidFill>
                  <a:srgbClr val="AC238D"/>
                </a:solidFill>
              </a:rPr>
              <a:t>Colour Wheel</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200" y="1927341"/>
            <a:ext cx="10555358" cy="4154984"/>
          </a:xfrm>
          <a:prstGeom prst="rect">
            <a:avLst/>
          </a:prstGeom>
        </p:spPr>
        <p:txBody>
          <a:bodyPr wrap="square">
            <a:spAutoFit/>
          </a:bodyPr>
          <a:lstStyle/>
          <a:p>
            <a:pPr algn="just"/>
            <a:r>
              <a:rPr lang="en-GB" sz="2400" dirty="0"/>
              <a:t>The colour wheel or colour circle is the basic tool for combining colours. The first circular colour diagram was designed by Sir Isaac Newton in 1666.</a:t>
            </a:r>
          </a:p>
          <a:p>
            <a:pPr algn="just"/>
            <a:endParaRPr lang="en-GB" sz="2400" dirty="0"/>
          </a:p>
          <a:p>
            <a:pPr algn="just"/>
            <a:endParaRPr lang="en-GB" sz="2400" dirty="0"/>
          </a:p>
          <a:p>
            <a:pPr algn="just"/>
            <a:endParaRPr lang="en-GB" sz="2400" dirty="0"/>
          </a:p>
          <a:p>
            <a:pPr algn="just"/>
            <a:endParaRPr lang="en-GB" sz="2400" dirty="0"/>
          </a:p>
          <a:p>
            <a:pPr algn="just"/>
            <a:endParaRPr lang="en-GB" sz="2400" dirty="0"/>
          </a:p>
          <a:p>
            <a:pPr algn="just"/>
            <a:endParaRPr lang="en-GB" sz="2400" dirty="0"/>
          </a:p>
          <a:p>
            <a:pPr algn="just"/>
            <a:r>
              <a:rPr lang="en-GB" sz="2400" dirty="0"/>
              <a:t>The colour wheel is designed so that virtually any colours you pick from it will look good together. Over the years, many variations of the basic design have been made, but the most common version is a wheel of 12 colours.</a:t>
            </a:r>
          </a:p>
        </p:txBody>
      </p:sp>
      <p:pic>
        <p:nvPicPr>
          <p:cNvPr id="3" name="Picture 2">
            <a:extLst>
              <a:ext uri="{FF2B5EF4-FFF2-40B4-BE49-F238E27FC236}">
                <a16:creationId xmlns:a16="http://schemas.microsoft.com/office/drawing/2014/main" id="{8C21284C-A139-48F0-A613-D56C56CA4CF7}"/>
              </a:ext>
            </a:extLst>
          </p:cNvPr>
          <p:cNvPicPr>
            <a:picLocks noChangeAspect="1"/>
          </p:cNvPicPr>
          <p:nvPr/>
        </p:nvPicPr>
        <p:blipFill>
          <a:blip r:embed="rId3"/>
          <a:stretch>
            <a:fillRect/>
          </a:stretch>
        </p:blipFill>
        <p:spPr>
          <a:xfrm>
            <a:off x="4850202" y="2708690"/>
            <a:ext cx="2238375" cy="2200275"/>
          </a:xfrm>
          <a:prstGeom prst="rect">
            <a:avLst/>
          </a:prstGeom>
        </p:spPr>
      </p:pic>
    </p:spTree>
    <p:extLst>
      <p:ext uri="{BB962C8B-B14F-4D97-AF65-F5344CB8AC3E}">
        <p14:creationId xmlns:p14="http://schemas.microsoft.com/office/powerpoint/2010/main" val="1439403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1927131" cy="461665"/>
          </a:xfrm>
          <a:prstGeom prst="rect">
            <a:avLst/>
          </a:prstGeom>
          <a:noFill/>
        </p:spPr>
        <p:txBody>
          <a:bodyPr wrap="none" rtlCol="0">
            <a:spAutoFit/>
          </a:bodyPr>
          <a:lstStyle/>
          <a:p>
            <a:r>
              <a:rPr lang="en-GB" sz="2400" b="1" dirty="0">
                <a:solidFill>
                  <a:srgbClr val="AC238D"/>
                </a:solidFill>
              </a:rPr>
              <a:t>Colour Wheel</a:t>
            </a:r>
          </a:p>
        </p:txBody>
      </p:sp>
      <p:sp>
        <p:nvSpPr>
          <p:cNvPr id="7" name="TextBox 6">
            <a:extLst>
              <a:ext uri="{FF2B5EF4-FFF2-40B4-BE49-F238E27FC236}">
                <a16:creationId xmlns:a16="http://schemas.microsoft.com/office/drawing/2014/main" id="{EDF42468-DD26-466B-A216-0C5F2DB685B2}"/>
              </a:ext>
            </a:extLst>
          </p:cNvPr>
          <p:cNvSpPr txBox="1"/>
          <p:nvPr/>
        </p:nvSpPr>
        <p:spPr>
          <a:xfrm>
            <a:off x="457199" y="263237"/>
            <a:ext cx="2897396" cy="646331"/>
          </a:xfrm>
          <a:prstGeom prst="rect">
            <a:avLst/>
          </a:prstGeom>
          <a:noFill/>
        </p:spPr>
        <p:txBody>
          <a:bodyPr wrap="none" rtlCol="0">
            <a:spAutoFit/>
          </a:bodyPr>
          <a:lstStyle/>
          <a:p>
            <a:r>
              <a:rPr lang="en-GB" sz="3600" b="1" dirty="0">
                <a:solidFill>
                  <a:srgbClr val="AC238D"/>
                </a:solidFill>
              </a:rPr>
              <a:t>Colour Theory</a:t>
            </a:r>
          </a:p>
        </p:txBody>
      </p:sp>
      <p:sp>
        <p:nvSpPr>
          <p:cNvPr id="8" name="Rectangle 7">
            <a:extLst>
              <a:ext uri="{FF2B5EF4-FFF2-40B4-BE49-F238E27FC236}">
                <a16:creationId xmlns:a16="http://schemas.microsoft.com/office/drawing/2014/main" id="{6F81F419-7A5B-47CF-A8EE-AA79CB97771C}"/>
              </a:ext>
            </a:extLst>
          </p:cNvPr>
          <p:cNvSpPr/>
          <p:nvPr/>
        </p:nvSpPr>
        <p:spPr>
          <a:xfrm>
            <a:off x="457200" y="1927341"/>
            <a:ext cx="10555358" cy="1200329"/>
          </a:xfrm>
          <a:prstGeom prst="rect">
            <a:avLst/>
          </a:prstGeom>
        </p:spPr>
        <p:txBody>
          <a:bodyPr wrap="square">
            <a:spAutoFit/>
          </a:bodyPr>
          <a:lstStyle/>
          <a:p>
            <a:pPr algn="just"/>
            <a:r>
              <a:rPr lang="en-GB" sz="2400" dirty="0"/>
              <a:t>Traditionally, there are a number of colour combinations that are considered especially pleasing. These are called colour schemes (harmonies) with a fixed relation in the colour wheel.</a:t>
            </a:r>
            <a:endParaRPr lang="en-GB" sz="2400" b="1" dirty="0"/>
          </a:p>
        </p:txBody>
      </p:sp>
      <p:pic>
        <p:nvPicPr>
          <p:cNvPr id="3" name="Picture 2">
            <a:extLst>
              <a:ext uri="{FF2B5EF4-FFF2-40B4-BE49-F238E27FC236}">
                <a16:creationId xmlns:a16="http://schemas.microsoft.com/office/drawing/2014/main" id="{3B662D58-E709-49FA-B084-FBB86070FF91}"/>
              </a:ext>
            </a:extLst>
          </p:cNvPr>
          <p:cNvPicPr>
            <a:picLocks noChangeAspect="1"/>
          </p:cNvPicPr>
          <p:nvPr/>
        </p:nvPicPr>
        <p:blipFill>
          <a:blip r:embed="rId3"/>
          <a:stretch>
            <a:fillRect/>
          </a:stretch>
        </p:blipFill>
        <p:spPr>
          <a:xfrm>
            <a:off x="2370406" y="3278345"/>
            <a:ext cx="7451188" cy="2762037"/>
          </a:xfrm>
          <a:prstGeom prst="rect">
            <a:avLst/>
          </a:prstGeom>
        </p:spPr>
      </p:pic>
    </p:spTree>
    <p:extLst>
      <p:ext uri="{BB962C8B-B14F-4D97-AF65-F5344CB8AC3E}">
        <p14:creationId xmlns:p14="http://schemas.microsoft.com/office/powerpoint/2010/main" val="14305716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1281</TotalTime>
  <Words>3651</Words>
  <Application>Microsoft Office PowerPoint</Application>
  <PresentationFormat>Widescreen</PresentationFormat>
  <Paragraphs>264</Paragraphs>
  <Slides>59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Dorman</dc:creator>
  <cp:lastModifiedBy>Supi</cp:lastModifiedBy>
  <cp:revision>146</cp:revision>
  <dcterms:created xsi:type="dcterms:W3CDTF">2016-02-06T11:30:58Z</dcterms:created>
  <dcterms:modified xsi:type="dcterms:W3CDTF">2019-03-03T00:13:51Z</dcterms:modified>
  <cp:contentStatus/>
</cp:coreProperties>
</file>